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UI/images/BL_Typoraster_ic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98e67f2622ad4477" Type="http://schemas.microsoft.com/office/2006/relationships/ui/extensibility" Target="customUI/customUI.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64" r:id="rId4"/>
  </p:sldMasterIdLst>
  <p:notesMasterIdLst>
    <p:notesMasterId r:id="rId43"/>
  </p:notesMasterIdLst>
  <p:handoutMasterIdLst>
    <p:handoutMasterId r:id="rId44"/>
  </p:handoutMasterIdLst>
  <p:sldIdLst>
    <p:sldId id="256" r:id="rId5"/>
    <p:sldId id="262" r:id="rId6"/>
    <p:sldId id="263" r:id="rId7"/>
    <p:sldId id="270" r:id="rId8"/>
    <p:sldId id="271" r:id="rId9"/>
    <p:sldId id="294" r:id="rId10"/>
    <p:sldId id="295" r:id="rId11"/>
    <p:sldId id="292" r:id="rId12"/>
    <p:sldId id="269" r:id="rId13"/>
    <p:sldId id="278" r:id="rId14"/>
    <p:sldId id="272" r:id="rId15"/>
    <p:sldId id="273" r:id="rId16"/>
    <p:sldId id="274" r:id="rId17"/>
    <p:sldId id="275" r:id="rId18"/>
    <p:sldId id="276" r:id="rId19"/>
    <p:sldId id="277" r:id="rId20"/>
    <p:sldId id="268" r:id="rId21"/>
    <p:sldId id="279" r:id="rId22"/>
    <p:sldId id="265" r:id="rId23"/>
    <p:sldId id="267" r:id="rId24"/>
    <p:sldId id="280" r:id="rId25"/>
    <p:sldId id="282" r:id="rId26"/>
    <p:sldId id="283" r:id="rId27"/>
    <p:sldId id="299" r:id="rId28"/>
    <p:sldId id="266" r:id="rId29"/>
    <p:sldId id="285" r:id="rId30"/>
    <p:sldId id="296" r:id="rId31"/>
    <p:sldId id="297" r:id="rId32"/>
    <p:sldId id="298" r:id="rId33"/>
    <p:sldId id="284" r:id="rId34"/>
    <p:sldId id="264" r:id="rId35"/>
    <p:sldId id="286" r:id="rId36"/>
    <p:sldId id="287" r:id="rId37"/>
    <p:sldId id="288" r:id="rId38"/>
    <p:sldId id="289" r:id="rId39"/>
    <p:sldId id="290" r:id="rId40"/>
    <p:sldId id="291" r:id="rId41"/>
    <p:sldId id="300" r:id="rId42"/>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
          <p15:clr>
            <a:srgbClr val="A4A3A4"/>
          </p15:clr>
        </p15:guide>
        <p15:guide id="2" orient="horz" pos="1236">
          <p15:clr>
            <a:srgbClr val="A4A3A4"/>
          </p15:clr>
        </p15:guide>
        <p15:guide id="3" orient="horz" pos="1079">
          <p15:clr>
            <a:srgbClr val="A4A3A4"/>
          </p15:clr>
        </p15:guide>
        <p15:guide id="4" orient="horz" pos="4206">
          <p15:clr>
            <a:srgbClr val="A4A3A4"/>
          </p15:clr>
        </p15:guide>
        <p15:guide id="5" orient="horz" pos="773">
          <p15:clr>
            <a:srgbClr val="A4A3A4"/>
          </p15:clr>
        </p15:guide>
        <p15:guide id="6" pos="112">
          <p15:clr>
            <a:srgbClr val="A4A3A4"/>
          </p15:clr>
        </p15:guide>
        <p15:guide id="7" pos="2824">
          <p15:clr>
            <a:srgbClr val="A4A3A4"/>
          </p15:clr>
        </p15:guide>
        <p15:guide id="8" pos="2936">
          <p15:clr>
            <a:srgbClr val="A4A3A4"/>
          </p15:clr>
        </p15:guide>
        <p15:guide id="9" pos="3389">
          <p15:clr>
            <a:srgbClr val="A4A3A4"/>
          </p15:clr>
        </p15:guide>
        <p15:guide id="10" pos="3502">
          <p15:clr>
            <a:srgbClr val="A4A3A4"/>
          </p15:clr>
        </p15:guide>
        <p15:guide id="11" pos="3953">
          <p15:clr>
            <a:srgbClr val="A4A3A4"/>
          </p15:clr>
        </p15:guide>
        <p15:guide id="12" pos="4067">
          <p15:clr>
            <a:srgbClr val="A4A3A4"/>
          </p15:clr>
        </p15:guide>
        <p15:guide id="13" pos="4517">
          <p15:clr>
            <a:srgbClr val="A4A3A4"/>
          </p15:clr>
        </p15:guide>
        <p15:guide id="14" pos="4630">
          <p15:clr>
            <a:srgbClr val="A4A3A4"/>
          </p15:clr>
        </p15:guide>
        <p15:guide id="15" pos="5082">
          <p15:clr>
            <a:srgbClr val="A4A3A4"/>
          </p15:clr>
        </p15:guide>
        <p15:guide id="16" pos="5196">
          <p15:clr>
            <a:srgbClr val="A4A3A4"/>
          </p15:clr>
        </p15:guide>
        <p15:guide id="17" pos="5646">
          <p15:clr>
            <a:srgbClr val="A4A3A4"/>
          </p15:clr>
        </p15:guide>
        <p15:guide id="18" pos="2373">
          <p15:clr>
            <a:srgbClr val="A4A3A4"/>
          </p15:clr>
        </p15:guide>
        <p15:guide id="19" pos="1693">
          <p15:clr>
            <a:srgbClr val="A4A3A4"/>
          </p15:clr>
        </p15:guide>
        <p15:guide id="20" pos="2258">
          <p15:clr>
            <a:srgbClr val="A4A3A4"/>
          </p15:clr>
        </p15:guide>
        <p15:guide id="21" pos="1809">
          <p15:clr>
            <a:srgbClr val="A4A3A4"/>
          </p15:clr>
        </p15:guide>
        <p15:guide id="22" pos="1243">
          <p15:clr>
            <a:srgbClr val="A4A3A4"/>
          </p15:clr>
        </p15:guide>
        <p15:guide id="23" pos="1128">
          <p15:clr>
            <a:srgbClr val="A4A3A4"/>
          </p15:clr>
        </p15:guide>
        <p15:guide id="24" pos="564">
          <p15:clr>
            <a:srgbClr val="A4A3A4"/>
          </p15:clr>
        </p15:guide>
        <p15:guide id="25" pos="6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4" autoAdjust="0"/>
    <p:restoredTop sz="94605" autoAdjust="0"/>
  </p:normalViewPr>
  <p:slideViewPr>
    <p:cSldViewPr snapToGrid="0" snapToObjects="1">
      <p:cViewPr varScale="1">
        <p:scale>
          <a:sx n="105" d="100"/>
          <a:sy n="105" d="100"/>
        </p:scale>
        <p:origin x="1338" y="114"/>
      </p:cViewPr>
      <p:guideLst>
        <p:guide orient="horz" pos="114"/>
        <p:guide orient="horz" pos="1236"/>
        <p:guide orient="horz" pos="1079"/>
        <p:guide orient="horz" pos="4206"/>
        <p:guide orient="horz" pos="773"/>
        <p:guide pos="112"/>
        <p:guide pos="2824"/>
        <p:guide pos="2936"/>
        <p:guide pos="3389"/>
        <p:guide pos="3502"/>
        <p:guide pos="3953"/>
        <p:guide pos="4067"/>
        <p:guide pos="4517"/>
        <p:guide pos="4630"/>
        <p:guide pos="5082"/>
        <p:guide pos="5196"/>
        <p:guide pos="5646"/>
        <p:guide pos="2373"/>
        <p:guide pos="1693"/>
        <p:guide pos="2258"/>
        <p:guide pos="1809"/>
        <p:guide pos="1243"/>
        <p:guide pos="1128"/>
        <p:guide pos="564"/>
        <p:guide pos="6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9E7306B-1849-1642-83CD-33830B42A476}" type="datetimeFigureOut">
              <a:rPr lang="en-US" smtClean="0"/>
              <a:t>9/6/2021</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9FDA3322-4079-BF4A-9D9D-8E40754E0905}" type="slidenum">
              <a:rPr lang="en-US" smtClean="0"/>
              <a:t>‹Nr.›</a:t>
            </a:fld>
            <a:endParaRPr lang="en-US"/>
          </a:p>
        </p:txBody>
      </p:sp>
    </p:spTree>
    <p:extLst>
      <p:ext uri="{BB962C8B-B14F-4D97-AF65-F5344CB8AC3E}">
        <p14:creationId xmlns:p14="http://schemas.microsoft.com/office/powerpoint/2010/main" val="2630134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5E97467-056E-E244-B20D-F2C91E7BC69D}" type="datetimeFigureOut">
              <a:rPr lang="en-US" smtClean="0"/>
              <a:t>9/6/2021</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7393551E-C1F7-3449-9D64-1DB59B6C672B}" type="slidenum">
              <a:rPr lang="en-US" smtClean="0"/>
              <a:t>‹Nr.›</a:t>
            </a:fld>
            <a:endParaRPr lang="en-US"/>
          </a:p>
        </p:txBody>
      </p:sp>
    </p:spTree>
    <p:extLst>
      <p:ext uri="{BB962C8B-B14F-4D97-AF65-F5344CB8AC3E}">
        <p14:creationId xmlns:p14="http://schemas.microsoft.com/office/powerpoint/2010/main" val="28548225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962150"/>
            <a:ext cx="9144000" cy="4902587"/>
          </a:xfrm>
        </p:spPr>
        <p:txBody>
          <a:bodyPr/>
          <a:lstStyle/>
          <a:p>
            <a:r>
              <a:rPr lang="de-DE" smtClean="0"/>
              <a:t>Bild durch Klicken auf Symbol hinzufügen</a:t>
            </a:r>
            <a:endParaRPr lang="en-US" dirty="0"/>
          </a:p>
        </p:txBody>
      </p:sp>
      <p:pic>
        <p:nvPicPr>
          <p:cNvPr id="2" name="typoras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2912"/>
            <a:ext cx="9144000" cy="4895088"/>
          </a:xfrm>
          <a:prstGeom prst="rect">
            <a:avLst/>
          </a:prstGeom>
        </p:spPr>
      </p:pic>
      <p:sp>
        <p:nvSpPr>
          <p:cNvPr id="5" name="Title Placeholder 1"/>
          <p:cNvSpPr>
            <a:spLocks noGrp="1"/>
          </p:cNvSpPr>
          <p:nvPr>
            <p:ph type="title" hasCustomPrompt="1"/>
          </p:nvPr>
        </p:nvSpPr>
        <p:spPr>
          <a:xfrm>
            <a:off x="177799" y="997527"/>
            <a:ext cx="8785225" cy="715386"/>
          </a:xfrm>
          <a:prstGeom prst="rect">
            <a:avLst/>
          </a:prstGeom>
        </p:spPr>
        <p:txBody>
          <a:bodyPr vert="horz" lIns="0" tIns="0" rIns="0" bIns="0" rtlCol="0" anchor="b" anchorCtr="0">
            <a:noAutofit/>
          </a:bodyPr>
          <a:lstStyle>
            <a:lvl1pPr>
              <a:lnSpc>
                <a:spcPct val="90000"/>
              </a:lnSpc>
              <a:defRPr baseline="0"/>
            </a:lvl1pPr>
          </a:lstStyle>
          <a:p>
            <a:r>
              <a:rPr lang="de-DE" dirty="0" smtClean="0"/>
              <a:t>Haupttitel (25pt fett)</a:t>
            </a:r>
            <a:endParaRPr lang="en-US" dirty="0"/>
          </a:p>
        </p:txBody>
      </p:sp>
      <p:sp>
        <p:nvSpPr>
          <p:cNvPr id="6" name="Textplatzhalter 3"/>
          <p:cNvSpPr>
            <a:spLocks noGrp="1"/>
          </p:cNvSpPr>
          <p:nvPr>
            <p:ph type="body" sz="quarter" idx="11" hasCustomPrompt="1"/>
          </p:nvPr>
        </p:nvSpPr>
        <p:spPr>
          <a:xfrm>
            <a:off x="177800" y="180975"/>
            <a:ext cx="4305300" cy="175160"/>
          </a:xfrm>
        </p:spPr>
        <p:txBody>
          <a:bodyPr>
            <a:noAutofit/>
          </a:bodyPr>
          <a:lstStyle>
            <a:lvl1pPr marL="0" indent="0">
              <a:buNone/>
              <a:defRPr sz="1000">
                <a:solidFill>
                  <a:srgbClr val="555959"/>
                </a:solidFill>
              </a:defRPr>
            </a:lvl1pPr>
          </a:lstStyle>
          <a:p>
            <a:pPr lvl="0"/>
            <a:r>
              <a:rPr lang="de-DE" dirty="0" smtClean="0"/>
              <a:t>Autor Vorname Nachname, Datum</a:t>
            </a:r>
            <a:endParaRPr lang="de-CH"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r Inhalt">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63343499-4781-8F47-9616-5D65C730EB58}" type="slidenum">
              <a:rPr lang="en-US" smtClean="0"/>
              <a:t>‹Nr.›</a:t>
            </a:fld>
            <a:endParaRPr lang="en-US"/>
          </a:p>
        </p:txBody>
      </p:sp>
      <p:sp>
        <p:nvSpPr>
          <p:cNvPr id="8" name="Title Placeholder 1"/>
          <p:cNvSpPr>
            <a:spLocks noGrp="1"/>
          </p:cNvSpPr>
          <p:nvPr>
            <p:ph type="title" hasCustomPrompt="1"/>
          </p:nvPr>
        </p:nvSpPr>
        <p:spPr>
          <a:xfrm>
            <a:off x="177801" y="972001"/>
            <a:ext cx="8785224" cy="740912"/>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dirty="0" smtClean="0"/>
              <a:t>Haupttitel (25pt fett)</a:t>
            </a:r>
            <a:endParaRPr lang="en-US" dirty="0"/>
          </a:p>
        </p:txBody>
      </p:sp>
      <p:sp>
        <p:nvSpPr>
          <p:cNvPr id="5" name="Textplatzhalter 4"/>
          <p:cNvSpPr>
            <a:spLocks noGrp="1"/>
          </p:cNvSpPr>
          <p:nvPr>
            <p:ph type="body" sz="quarter" idx="14"/>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162106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eite mit Untertitel">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962150"/>
            <a:ext cx="9144000" cy="4902587"/>
          </a:xfrm>
        </p:spPr>
        <p:txBody>
          <a:bodyPr/>
          <a:lstStyle/>
          <a:p>
            <a:r>
              <a:rPr lang="de-DE" smtClean="0"/>
              <a:t>Bild durch Klicken auf Symbol hinzufügen</a:t>
            </a:r>
            <a:endParaRPr lang="en-US" dirty="0"/>
          </a:p>
        </p:txBody>
      </p:sp>
      <p:pic>
        <p:nvPicPr>
          <p:cNvPr id="2" name="typoras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2061"/>
            <a:ext cx="9144000" cy="4895088"/>
          </a:xfrm>
          <a:prstGeom prst="rect">
            <a:avLst/>
          </a:prstGeom>
        </p:spPr>
      </p:pic>
      <p:sp>
        <p:nvSpPr>
          <p:cNvPr id="5" name="Title Placeholder 1"/>
          <p:cNvSpPr>
            <a:spLocks noGrp="1"/>
          </p:cNvSpPr>
          <p:nvPr>
            <p:ph type="title" hasCustomPrompt="1"/>
          </p:nvPr>
        </p:nvSpPr>
        <p:spPr>
          <a:xfrm>
            <a:off x="177800" y="1141522"/>
            <a:ext cx="8640000" cy="340652"/>
          </a:xfrm>
          <a:prstGeom prst="rect">
            <a:avLst/>
          </a:prstGeom>
        </p:spPr>
        <p:txBody>
          <a:bodyPr vert="horz" lIns="0" tIns="0" rIns="0" bIns="0" rtlCol="0" anchor="b" anchorCtr="0">
            <a:noAutofit/>
          </a:bodyPr>
          <a:lstStyle>
            <a:lvl1pPr>
              <a:defRPr baseline="0"/>
            </a:lvl1pPr>
          </a:lstStyle>
          <a:p>
            <a:r>
              <a:rPr lang="de-DE" dirty="0" smtClean="0"/>
              <a:t>Haupttitel (25pt fett)</a:t>
            </a:r>
            <a:endParaRPr lang="en-US" dirty="0"/>
          </a:p>
        </p:txBody>
      </p:sp>
      <p:sp>
        <p:nvSpPr>
          <p:cNvPr id="9" name="Textplatzhalter 8"/>
          <p:cNvSpPr>
            <a:spLocks noGrp="1"/>
          </p:cNvSpPr>
          <p:nvPr>
            <p:ph type="body" sz="quarter" idx="11" hasCustomPrompt="1"/>
          </p:nvPr>
        </p:nvSpPr>
        <p:spPr>
          <a:xfrm>
            <a:off x="177800" y="1503978"/>
            <a:ext cx="8640000" cy="206408"/>
          </a:xfrm>
        </p:spPr>
        <p:txBody>
          <a:bodyPr>
            <a:noAutofit/>
          </a:bodyPr>
          <a:lstStyle>
            <a:lvl1pPr marL="0" indent="0">
              <a:lnSpc>
                <a:spcPts val="1600"/>
              </a:lnSpc>
              <a:spcBef>
                <a:spcPts val="0"/>
              </a:spcBef>
              <a:buNone/>
              <a:defRPr sz="1600" baseline="0">
                <a:solidFill>
                  <a:srgbClr val="FF0000"/>
                </a:solidFill>
                <a:latin typeface="+mj-lt"/>
              </a:defRPr>
            </a:lvl1pPr>
          </a:lstStyle>
          <a:p>
            <a:pPr lvl="0"/>
            <a:r>
              <a:rPr lang="de-CH" sz="1600" dirty="0" smtClean="0">
                <a:latin typeface="+mj-lt"/>
              </a:rPr>
              <a:t>Untertitel (16pt normal)</a:t>
            </a:r>
            <a:endParaRPr lang="de-CH" dirty="0"/>
          </a:p>
        </p:txBody>
      </p:sp>
      <p:sp>
        <p:nvSpPr>
          <p:cNvPr id="6" name="Textplatzhalter 3"/>
          <p:cNvSpPr>
            <a:spLocks noGrp="1"/>
          </p:cNvSpPr>
          <p:nvPr>
            <p:ph type="body" sz="quarter" idx="12" hasCustomPrompt="1"/>
          </p:nvPr>
        </p:nvSpPr>
        <p:spPr>
          <a:xfrm>
            <a:off x="177800" y="180975"/>
            <a:ext cx="4305300" cy="175160"/>
          </a:xfrm>
        </p:spPr>
        <p:txBody>
          <a:bodyPr>
            <a:noAutofit/>
          </a:bodyPr>
          <a:lstStyle>
            <a:lvl1pPr marL="0" indent="0">
              <a:buNone/>
              <a:defRPr sz="1000">
                <a:solidFill>
                  <a:srgbClr val="555959"/>
                </a:solidFill>
              </a:defRPr>
            </a:lvl1pPr>
          </a:lstStyle>
          <a:p>
            <a:pPr lvl="0"/>
            <a:r>
              <a:rPr lang="de-DE" dirty="0" smtClean="0"/>
              <a:t>Autor Vorname Nachname, Datum</a:t>
            </a:r>
            <a:endParaRPr lang="de-CH" dirty="0"/>
          </a:p>
        </p:txBody>
      </p:sp>
    </p:spTree>
    <p:extLst>
      <p:ext uri="{BB962C8B-B14F-4D97-AF65-F5344CB8AC3E}">
        <p14:creationId xmlns:p14="http://schemas.microsoft.com/office/powerpoint/2010/main" val="5674790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eite 2 Zeilen Untertitel">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962150"/>
            <a:ext cx="9144000" cy="4902587"/>
          </a:xfrm>
        </p:spPr>
        <p:txBody>
          <a:bodyPr/>
          <a:lstStyle/>
          <a:p>
            <a:r>
              <a:rPr lang="de-DE" smtClean="0"/>
              <a:t>Bild durch Klicken auf Symbol hinzufügen</a:t>
            </a:r>
            <a:endParaRPr lang="en-US" dirty="0"/>
          </a:p>
        </p:txBody>
      </p:sp>
      <p:pic>
        <p:nvPicPr>
          <p:cNvPr id="2" name="typoras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61026"/>
            <a:ext cx="9144000" cy="4895088"/>
          </a:xfrm>
          <a:prstGeom prst="rect">
            <a:avLst/>
          </a:prstGeom>
        </p:spPr>
      </p:pic>
      <p:sp>
        <p:nvSpPr>
          <p:cNvPr id="5" name="Title Placeholder 1"/>
          <p:cNvSpPr>
            <a:spLocks noGrp="1"/>
          </p:cNvSpPr>
          <p:nvPr>
            <p:ph type="title" hasCustomPrompt="1"/>
          </p:nvPr>
        </p:nvSpPr>
        <p:spPr>
          <a:xfrm>
            <a:off x="177800" y="934816"/>
            <a:ext cx="8640000" cy="340652"/>
          </a:xfrm>
          <a:prstGeom prst="rect">
            <a:avLst/>
          </a:prstGeom>
        </p:spPr>
        <p:txBody>
          <a:bodyPr vert="horz" lIns="0" tIns="0" rIns="0" bIns="0" rtlCol="0" anchor="b" anchorCtr="0">
            <a:noAutofit/>
          </a:bodyPr>
          <a:lstStyle>
            <a:lvl1pPr>
              <a:defRPr baseline="0"/>
            </a:lvl1pPr>
          </a:lstStyle>
          <a:p>
            <a:r>
              <a:rPr lang="de-DE" dirty="0" smtClean="0"/>
              <a:t>Haupttitel (25pt fett)</a:t>
            </a:r>
            <a:endParaRPr lang="en-US" dirty="0"/>
          </a:p>
        </p:txBody>
      </p:sp>
      <p:sp>
        <p:nvSpPr>
          <p:cNvPr id="9" name="Textplatzhalter 8"/>
          <p:cNvSpPr>
            <a:spLocks noGrp="1"/>
          </p:cNvSpPr>
          <p:nvPr>
            <p:ph type="body" sz="quarter" idx="11" hasCustomPrompt="1"/>
          </p:nvPr>
        </p:nvSpPr>
        <p:spPr>
          <a:xfrm>
            <a:off x="183178" y="1297510"/>
            <a:ext cx="8640000" cy="416551"/>
          </a:xfrm>
        </p:spPr>
        <p:txBody>
          <a:bodyPr anchor="b">
            <a:noAutofit/>
          </a:bodyPr>
          <a:lstStyle>
            <a:lvl1pPr marL="0" indent="0">
              <a:lnSpc>
                <a:spcPct val="80000"/>
              </a:lnSpc>
              <a:spcBef>
                <a:spcPts val="0"/>
              </a:spcBef>
              <a:spcAft>
                <a:spcPts val="0"/>
              </a:spcAft>
              <a:buNone/>
              <a:defRPr sz="1600" baseline="0">
                <a:solidFill>
                  <a:srgbClr val="FF0000"/>
                </a:solidFill>
                <a:latin typeface="+mj-lt"/>
              </a:defRPr>
            </a:lvl1pPr>
          </a:lstStyle>
          <a:p>
            <a:pPr lvl="0"/>
            <a:r>
              <a:rPr lang="de-CH" sz="1600" dirty="0" smtClean="0">
                <a:latin typeface="+mj-lt"/>
              </a:rPr>
              <a:t>Untertitel (16pt normal)</a:t>
            </a:r>
          </a:p>
          <a:p>
            <a:pPr lvl="0"/>
            <a:r>
              <a:rPr lang="de-CH" sz="1600" dirty="0" smtClean="0">
                <a:latin typeface="+mj-lt"/>
              </a:rPr>
              <a:t>Zweite Zeile</a:t>
            </a:r>
            <a:endParaRPr lang="de-CH" dirty="0"/>
          </a:p>
        </p:txBody>
      </p:sp>
      <p:sp>
        <p:nvSpPr>
          <p:cNvPr id="6" name="Textplatzhalter 3"/>
          <p:cNvSpPr>
            <a:spLocks noGrp="1"/>
          </p:cNvSpPr>
          <p:nvPr>
            <p:ph type="body" sz="quarter" idx="12" hasCustomPrompt="1"/>
          </p:nvPr>
        </p:nvSpPr>
        <p:spPr>
          <a:xfrm>
            <a:off x="177800" y="180975"/>
            <a:ext cx="4305300" cy="175160"/>
          </a:xfrm>
        </p:spPr>
        <p:txBody>
          <a:bodyPr>
            <a:noAutofit/>
          </a:bodyPr>
          <a:lstStyle>
            <a:lvl1pPr marL="0" indent="0">
              <a:buNone/>
              <a:defRPr sz="1000">
                <a:solidFill>
                  <a:srgbClr val="555959"/>
                </a:solidFill>
              </a:defRPr>
            </a:lvl1pPr>
          </a:lstStyle>
          <a:p>
            <a:pPr lvl="0"/>
            <a:r>
              <a:rPr lang="de-DE" dirty="0" smtClean="0"/>
              <a:t>Autor Vorname Nachname, Datum</a:t>
            </a:r>
            <a:endParaRPr lang="de-CH" dirty="0"/>
          </a:p>
        </p:txBody>
      </p:sp>
    </p:spTree>
    <p:extLst>
      <p:ext uri="{BB962C8B-B14F-4D97-AF65-F5344CB8AC3E}">
        <p14:creationId xmlns:p14="http://schemas.microsoft.com/office/powerpoint/2010/main" val="582112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übersich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4660900" y="1962151"/>
            <a:ext cx="4302125" cy="4714874"/>
          </a:xfrm>
          <a:prstGeom prst="rect">
            <a:avLst/>
          </a:prstGeom>
        </p:spPr>
        <p:txBody>
          <a:bodyPr vert="horz" lIns="0" tIns="0" rIns="0" bIns="0" rtlCol="0">
            <a:normAutofit/>
          </a:bodyPr>
          <a:lstStyle>
            <a:lvl1pPr marL="360000" indent="-360000">
              <a:lnSpc>
                <a:spcPct val="90000"/>
              </a:lnSpc>
              <a:buFont typeface="+mj-lt"/>
              <a:buAutoNum type="arabicPeriod"/>
              <a:defRPr sz="2500"/>
            </a:lvl1pPr>
          </a:lstStyle>
          <a:p>
            <a:pPr lvl="0"/>
            <a:r>
              <a:rPr lang="de-DE" dirty="0" smtClean="0"/>
              <a:t>Inhalt</a:t>
            </a:r>
            <a:endParaRPr lang="en-US" dirty="0"/>
          </a:p>
        </p:txBody>
      </p:sp>
      <p:sp>
        <p:nvSpPr>
          <p:cNvPr id="9" name="Picture Placeholder 8"/>
          <p:cNvSpPr>
            <a:spLocks noGrp="1"/>
          </p:cNvSpPr>
          <p:nvPr>
            <p:ph type="pic" sz="quarter" idx="10"/>
          </p:nvPr>
        </p:nvSpPr>
        <p:spPr>
          <a:xfrm>
            <a:off x="177800" y="1962150"/>
            <a:ext cx="4305300" cy="4714875"/>
          </a:xfrm>
        </p:spPr>
        <p:txBody>
          <a:bodyPr/>
          <a:lstStyle>
            <a:lvl1pPr marL="0" indent="0">
              <a:buNone/>
              <a:defRPr>
                <a:solidFill>
                  <a:schemeClr val="tx1"/>
                </a:solidFill>
              </a:defRPr>
            </a:lvl1pPr>
          </a:lstStyle>
          <a:p>
            <a:r>
              <a:rPr lang="de-DE" smtClean="0"/>
              <a:t>Bild durch Klicken auf Symbol hinzufügen</a:t>
            </a:r>
            <a:endParaRPr lang="en-US" dirty="0"/>
          </a:p>
        </p:txBody>
      </p:sp>
      <p:sp>
        <p:nvSpPr>
          <p:cNvPr id="11" name="Slide Number Placeholder 10"/>
          <p:cNvSpPr>
            <a:spLocks noGrp="1"/>
          </p:cNvSpPr>
          <p:nvPr>
            <p:ph type="sldNum" sz="quarter" idx="12"/>
          </p:nvPr>
        </p:nvSpPr>
        <p:spPr/>
        <p:txBody>
          <a:bodyPr/>
          <a:lstStyle/>
          <a:p>
            <a:fld id="{63343499-4781-8F47-9616-5D65C730EB58}" type="slidenum">
              <a:rPr lang="en-US" smtClean="0"/>
              <a:t>‹Nr.›</a:t>
            </a:fld>
            <a:endParaRPr lang="en-US"/>
          </a:p>
        </p:txBody>
      </p:sp>
      <p:sp>
        <p:nvSpPr>
          <p:cNvPr id="8" name="Title Placeholder 1"/>
          <p:cNvSpPr>
            <a:spLocks noGrp="1"/>
          </p:cNvSpPr>
          <p:nvPr>
            <p:ph type="title" hasCustomPrompt="1"/>
          </p:nvPr>
        </p:nvSpPr>
        <p:spPr>
          <a:xfrm>
            <a:off x="177801" y="960846"/>
            <a:ext cx="8785224" cy="752067"/>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dirty="0" smtClean="0"/>
              <a:t>Haupttitel (25pt fett)</a:t>
            </a:r>
            <a:endParaRPr lang="en-US" dirty="0"/>
          </a:p>
        </p:txBody>
      </p:sp>
    </p:spTree>
    <p:extLst>
      <p:ext uri="{BB962C8B-B14F-4D97-AF65-F5344CB8AC3E}">
        <p14:creationId xmlns:p14="http://schemas.microsoft.com/office/powerpoint/2010/main" val="74054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a:xfrm>
            <a:off x="3767138" y="1962150"/>
            <a:ext cx="5195885" cy="4714875"/>
          </a:xfrm>
          <a:prstGeom prst="rect">
            <a:avLst/>
          </a:prstGeom>
        </p:spPr>
        <p:txBody>
          <a:bodyPr vert="horz" lIns="0" tIns="0" rIns="0" bIns="0" rtlCol="0">
            <a:normAutofit/>
          </a:bodyPr>
          <a:lstStyle>
            <a:lvl1pPr marL="0" indent="0">
              <a:lnSpc>
                <a:spcPct val="90000"/>
              </a:lnSpc>
              <a:spcAft>
                <a:spcPts val="800"/>
              </a:spcAft>
              <a:buNone/>
              <a:defRPr sz="25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Text </a:t>
            </a:r>
            <a:r>
              <a:rPr lang="en-US" dirty="0" err="1" smtClean="0"/>
              <a:t>eingeben</a:t>
            </a:r>
            <a:endParaRPr lang="en-US" dirty="0"/>
          </a:p>
        </p:txBody>
      </p:sp>
      <p:sp>
        <p:nvSpPr>
          <p:cNvPr id="9" name="Picture Placeholder 8"/>
          <p:cNvSpPr>
            <a:spLocks noGrp="1"/>
          </p:cNvSpPr>
          <p:nvPr>
            <p:ph type="pic" sz="quarter" idx="10"/>
          </p:nvPr>
        </p:nvSpPr>
        <p:spPr>
          <a:xfrm>
            <a:off x="177801" y="1962150"/>
            <a:ext cx="3406774" cy="4717180"/>
          </a:xfrm>
        </p:spPr>
        <p:txBody>
          <a:bodyPr/>
          <a:lstStyle>
            <a:lvl1pPr marL="0" indent="0">
              <a:buNone/>
              <a:defRPr/>
            </a:lvl1pPr>
          </a:lstStyle>
          <a:p>
            <a:r>
              <a:rPr lang="de-DE" smtClean="0"/>
              <a:t>Bild durch Klicken auf Symbol hinzufügen</a:t>
            </a:r>
            <a:endParaRPr lang="en-US" dirty="0"/>
          </a:p>
        </p:txBody>
      </p:sp>
      <p:sp>
        <p:nvSpPr>
          <p:cNvPr id="2" name="Slide Number Placeholder 1"/>
          <p:cNvSpPr>
            <a:spLocks noGrp="1"/>
          </p:cNvSpPr>
          <p:nvPr>
            <p:ph type="sldNum" sz="quarter" idx="12"/>
          </p:nvPr>
        </p:nvSpPr>
        <p:spPr/>
        <p:txBody>
          <a:bodyPr/>
          <a:lstStyle/>
          <a:p>
            <a:fld id="{63343499-4781-8F47-9616-5D65C730EB58}" type="slidenum">
              <a:rPr lang="en-US" smtClean="0"/>
              <a:t>‹Nr.›</a:t>
            </a:fld>
            <a:endParaRPr lang="en-US"/>
          </a:p>
        </p:txBody>
      </p:sp>
      <p:sp>
        <p:nvSpPr>
          <p:cNvPr id="8" name="Title Placeholder 1"/>
          <p:cNvSpPr>
            <a:spLocks noGrp="1"/>
          </p:cNvSpPr>
          <p:nvPr>
            <p:ph type="title" hasCustomPrompt="1"/>
          </p:nvPr>
        </p:nvSpPr>
        <p:spPr>
          <a:xfrm>
            <a:off x="177799" y="972000"/>
            <a:ext cx="8785225" cy="740913"/>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dirty="0" smtClean="0"/>
              <a:t>Haupttitel (25pt fett)</a:t>
            </a:r>
            <a:endParaRPr lang="en-US" dirty="0"/>
          </a:p>
        </p:txBody>
      </p:sp>
    </p:spTree>
    <p:extLst>
      <p:ext uri="{BB962C8B-B14F-4D97-AF65-F5344CB8AC3E}">
        <p14:creationId xmlns:p14="http://schemas.microsoft.com/office/powerpoint/2010/main" val="354032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seit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7801" y="1962151"/>
            <a:ext cx="6992937" cy="4714874"/>
          </a:xfrm>
        </p:spPr>
        <p:txBody>
          <a:bodyPr/>
          <a:lstStyle>
            <a:lvl1pPr marL="0" indent="0">
              <a:buNone/>
              <a:defRPr/>
            </a:lvl1pPr>
          </a:lstStyle>
          <a:p>
            <a:r>
              <a:rPr lang="de-DE" smtClean="0"/>
              <a:t>Bild durch Klicken auf Symbol hinzufügen</a:t>
            </a:r>
            <a:endParaRPr lang="en-US" dirty="0"/>
          </a:p>
        </p:txBody>
      </p:sp>
      <p:sp>
        <p:nvSpPr>
          <p:cNvPr id="2" name="Slide Number Placeholder 1"/>
          <p:cNvSpPr>
            <a:spLocks noGrp="1"/>
          </p:cNvSpPr>
          <p:nvPr>
            <p:ph type="sldNum" sz="quarter" idx="12"/>
          </p:nvPr>
        </p:nvSpPr>
        <p:spPr/>
        <p:txBody>
          <a:bodyPr/>
          <a:lstStyle/>
          <a:p>
            <a:fld id="{63343499-4781-8F47-9616-5D65C730EB58}" type="slidenum">
              <a:rPr lang="en-US" smtClean="0"/>
              <a:t>‹Nr.›</a:t>
            </a:fld>
            <a:endParaRPr lang="en-US"/>
          </a:p>
        </p:txBody>
      </p:sp>
      <p:sp>
        <p:nvSpPr>
          <p:cNvPr id="6" name="Title Placeholder 1"/>
          <p:cNvSpPr>
            <a:spLocks noGrp="1"/>
          </p:cNvSpPr>
          <p:nvPr>
            <p:ph type="title" hasCustomPrompt="1"/>
          </p:nvPr>
        </p:nvSpPr>
        <p:spPr>
          <a:xfrm>
            <a:off x="177801" y="972000"/>
            <a:ext cx="8785224" cy="740913"/>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dirty="0" smtClean="0"/>
              <a:t>Haupttitel (25pt fett)</a:t>
            </a:r>
            <a:endParaRPr lang="en-US" dirty="0"/>
          </a:p>
        </p:txBody>
      </p:sp>
    </p:spTree>
    <p:extLst>
      <p:ext uri="{BB962C8B-B14F-4D97-AF65-F5344CB8AC3E}">
        <p14:creationId xmlns:p14="http://schemas.microsoft.com/office/powerpoint/2010/main" val="40331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177799" y="1962150"/>
            <a:ext cx="8785226" cy="4714875"/>
          </a:xfrm>
        </p:spPr>
        <p:txBody>
          <a:bodyPr>
            <a:normAutofit/>
          </a:bodyPr>
          <a:lstStyle>
            <a:lvl1pPr>
              <a:lnSpc>
                <a:spcPct val="90000"/>
              </a:lnSpc>
              <a:defRPr sz="1600"/>
            </a:lvl1pPr>
          </a:lstStyle>
          <a:p>
            <a:r>
              <a:rPr lang="de-DE" smtClean="0"/>
              <a:t>Diagramm durch Klicken auf Symbol hinzufügen</a:t>
            </a:r>
            <a:endParaRPr lang="en-US" dirty="0"/>
          </a:p>
        </p:txBody>
      </p:sp>
      <p:sp>
        <p:nvSpPr>
          <p:cNvPr id="4" name="Slide Number Placeholder 3"/>
          <p:cNvSpPr>
            <a:spLocks noGrp="1"/>
          </p:cNvSpPr>
          <p:nvPr>
            <p:ph type="sldNum" sz="quarter" idx="13"/>
          </p:nvPr>
        </p:nvSpPr>
        <p:spPr/>
        <p:txBody>
          <a:bodyPr/>
          <a:lstStyle/>
          <a:p>
            <a:fld id="{63343499-4781-8F47-9616-5D65C730EB58}" type="slidenum">
              <a:rPr lang="en-US" smtClean="0"/>
              <a:t>‹Nr.›</a:t>
            </a:fld>
            <a:endParaRPr lang="en-US"/>
          </a:p>
        </p:txBody>
      </p:sp>
      <p:sp>
        <p:nvSpPr>
          <p:cNvPr id="6" name="Title Placeholder 1"/>
          <p:cNvSpPr>
            <a:spLocks noGrp="1"/>
          </p:cNvSpPr>
          <p:nvPr>
            <p:ph type="title" hasCustomPrompt="1"/>
          </p:nvPr>
        </p:nvSpPr>
        <p:spPr>
          <a:xfrm>
            <a:off x="177799" y="972000"/>
            <a:ext cx="8785225" cy="740913"/>
          </a:xfrm>
          <a:prstGeom prst="rect">
            <a:avLst/>
          </a:prstGeom>
        </p:spPr>
        <p:txBody>
          <a:bodyPr vert="horz" lIns="0" tIns="0" rIns="0" bIns="0" rtlCol="0" anchor="b" anchorCtr="0">
            <a:noAutofit/>
          </a:bodyPr>
          <a:lstStyle>
            <a:lvl1pPr>
              <a:lnSpc>
                <a:spcPct val="70000"/>
              </a:lnSpc>
              <a:defRPr baseline="0">
                <a:solidFill>
                  <a:schemeClr val="tx1"/>
                </a:solidFill>
              </a:defRPr>
            </a:lvl1pPr>
          </a:lstStyle>
          <a:p>
            <a:r>
              <a:rPr lang="de-DE" dirty="0" smtClean="0"/>
              <a:t>Haupttitel (25pt fett)</a:t>
            </a:r>
            <a:endParaRPr lang="en-US" dirty="0"/>
          </a:p>
        </p:txBody>
      </p:sp>
    </p:spTree>
    <p:extLst>
      <p:ext uri="{BB962C8B-B14F-4D97-AF65-F5344CB8AC3E}">
        <p14:creationId xmlns:p14="http://schemas.microsoft.com/office/powerpoint/2010/main" val="32831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799" y="1229298"/>
            <a:ext cx="8785225" cy="483616"/>
          </a:xfrm>
          <a:prstGeom prst="rect">
            <a:avLst/>
          </a:prstGeom>
        </p:spPr>
        <p:txBody>
          <a:bodyPr vert="horz" lIns="0" tIns="0" rIns="0" bIns="0" rtlCol="0" anchor="b" anchorCtr="0">
            <a:noAutofit/>
          </a:bodyPr>
          <a:lstStyle/>
          <a:p>
            <a:r>
              <a:rPr lang="de-DE" dirty="0" smtClean="0"/>
              <a:t>Haupttitel/Untertitel</a:t>
            </a:r>
            <a:endParaRPr lang="en-US" dirty="0"/>
          </a:p>
        </p:txBody>
      </p:sp>
      <p:sp>
        <p:nvSpPr>
          <p:cNvPr id="3" name="Text Placeholder 2"/>
          <p:cNvSpPr>
            <a:spLocks noGrp="1"/>
          </p:cNvSpPr>
          <p:nvPr>
            <p:ph type="body" idx="1"/>
          </p:nvPr>
        </p:nvSpPr>
        <p:spPr>
          <a:xfrm>
            <a:off x="177799" y="1962150"/>
            <a:ext cx="8785225" cy="4714875"/>
          </a:xfrm>
          <a:prstGeom prst="rect">
            <a:avLst/>
          </a:prstGeom>
        </p:spPr>
        <p:txBody>
          <a:bodyPr vert="horz" lIns="0" tIns="0" rIns="0" bIns="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0" name="Slide Number Placeholder 9"/>
          <p:cNvSpPr>
            <a:spLocks noGrp="1"/>
          </p:cNvSpPr>
          <p:nvPr>
            <p:ph type="sldNum" sz="quarter" idx="4"/>
          </p:nvPr>
        </p:nvSpPr>
        <p:spPr>
          <a:xfrm>
            <a:off x="177800" y="186403"/>
            <a:ext cx="406400" cy="365125"/>
          </a:xfrm>
          <a:prstGeom prst="rect">
            <a:avLst/>
          </a:prstGeom>
        </p:spPr>
        <p:txBody>
          <a:bodyPr vert="horz" lIns="0" tIns="0" rIns="0" bIns="0" rtlCol="0" anchor="t" anchorCtr="0"/>
          <a:lstStyle>
            <a:lvl1pPr algn="l">
              <a:defRPr sz="1000">
                <a:solidFill>
                  <a:srgbClr val="555959"/>
                </a:solidFill>
              </a:defRPr>
            </a:lvl1pPr>
          </a:lstStyle>
          <a:p>
            <a:fld id="{63343499-4781-8F47-9616-5D65C730EB58}" type="slidenum">
              <a:rPr lang="en-US" smtClean="0"/>
              <a:pPr/>
              <a:t>‹Nr.›</a:t>
            </a:fld>
            <a:endParaRPr lang="en-US" dirty="0"/>
          </a:p>
        </p:txBody>
      </p:sp>
      <p:pic>
        <p:nvPicPr>
          <p:cNvPr id="11" name="Grafik 10"/>
          <p:cNvPicPr/>
          <p:nvPr userDrawn="1"/>
        </p:nvPicPr>
        <p:blipFill>
          <a:blip r:embed="rId10">
            <a:extLst>
              <a:ext uri="{28A0092B-C50C-407E-A947-70E740481C1C}">
                <a14:useLocalDpi xmlns:a14="http://schemas.microsoft.com/office/drawing/2010/main" val="0"/>
              </a:ext>
            </a:extLst>
          </a:blip>
          <a:stretch>
            <a:fillRect/>
          </a:stretch>
        </p:blipFill>
        <p:spPr>
          <a:xfrm>
            <a:off x="5003799" y="190915"/>
            <a:ext cx="3959225" cy="862965"/>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5" r:id="rId1"/>
    <p:sldLayoutId id="2147493467" r:id="rId2"/>
    <p:sldLayoutId id="2147493473" r:id="rId3"/>
    <p:sldLayoutId id="2147493474" r:id="rId4"/>
    <p:sldLayoutId id="2147493466" r:id="rId5"/>
    <p:sldLayoutId id="2147493469" r:id="rId6"/>
    <p:sldLayoutId id="2147493470" r:id="rId7"/>
    <p:sldLayoutId id="2147493471" r:id="rId8"/>
  </p:sldLayoutIdLst>
  <p:hf hdr="0" ftr="0" dt="0"/>
  <p:txStyles>
    <p:titleStyle>
      <a:lvl1pPr algn="l" defTabSz="457200" rtl="0" eaLnBrk="1" latinLnBrk="0" hangingPunct="1">
        <a:lnSpc>
          <a:spcPts val="2500"/>
        </a:lnSpc>
        <a:spcBef>
          <a:spcPct val="0"/>
        </a:spcBef>
        <a:buNone/>
        <a:defRPr sz="2500" b="1" kern="1200">
          <a:solidFill>
            <a:srgbClr val="FF0000"/>
          </a:solidFill>
          <a:latin typeface="+mj-lt"/>
          <a:ea typeface="+mj-ea"/>
          <a:cs typeface="+mj-cs"/>
        </a:defRPr>
      </a:lvl1pPr>
    </p:titleStyle>
    <p:bodyStyle>
      <a:lvl1pPr marL="27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1pPr>
      <a:lvl2pPr marL="54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2pPr>
      <a:lvl3pPr marL="81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3pPr>
      <a:lvl4pPr marL="108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4pPr>
      <a:lvl5pPr marL="1350000" indent="-270000" algn="l" defTabSz="457200" rtl="0" eaLnBrk="1" latinLnBrk="0" hangingPunct="1">
        <a:lnSpc>
          <a:spcPct val="90000"/>
        </a:lnSpc>
        <a:spcBef>
          <a:spcPts val="0"/>
        </a:spcBef>
        <a:spcAft>
          <a:spcPts val="1250"/>
        </a:spcAft>
        <a:buFont typeface="Symbol" panose="05050102010706020507" pitchFamily="18" charset="2"/>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prezi.com/v/to74l6bnzxaq/intake-prozess-prasentation-erklarung-beraterinn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uetterberatung-bl-bs.ch/2/intern/mvb4-information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uetterberatung-bl-bs.ch/2/wp-content/uploads/2021/04/Neu_Datenerfassung-fuer-die-Statistik-Baselland-1.pdf" TargetMode="External"/><Relationship Id="rId2" Type="http://schemas.openxmlformats.org/officeDocument/2006/relationships/hyperlink" Target="https://muetterberatung-bl-bs.ch/2/intern/mvb4-informatione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uetterberatung-bl-bs.ch/2/intern/mvb4-informationen/"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uetterberatung-bl-bs.ch/2/intern/mvb4-informatione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uetterberatung-bl-bs.ch/2/intern/mvb4-information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Weiterbildung MVB4 – Update</a:t>
            </a:r>
            <a:br>
              <a:rPr lang="de-CH" dirty="0" smtClean="0"/>
            </a:br>
            <a:r>
              <a:rPr lang="de-CH" sz="2000" b="0" dirty="0" smtClean="0"/>
              <a:t>Mütter- und Väterberatung im Kanton BL</a:t>
            </a:r>
            <a:endParaRPr lang="de-CH" b="0" dirty="0"/>
          </a:p>
        </p:txBody>
      </p:sp>
      <p:sp>
        <p:nvSpPr>
          <p:cNvPr id="6" name="Textplatzhalter 5"/>
          <p:cNvSpPr>
            <a:spLocks noGrp="1"/>
          </p:cNvSpPr>
          <p:nvPr>
            <p:ph type="body" sz="quarter" idx="11"/>
          </p:nvPr>
        </p:nvSpPr>
        <p:spPr/>
        <p:txBody>
          <a:bodyPr/>
          <a:lstStyle/>
          <a:p>
            <a:r>
              <a:rPr lang="de-CH" dirty="0" smtClean="0"/>
              <a:t>Name / Datum</a:t>
            </a:r>
            <a:endParaRPr lang="de-CH" dirty="0"/>
          </a:p>
        </p:txBody>
      </p:sp>
      <p:pic>
        <p:nvPicPr>
          <p:cNvPr id="5" name="Bildplatzhalt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341" b="10341"/>
          <a:stretch>
            <a:fillRect/>
          </a:stretch>
        </p:blipFill>
        <p:spPr/>
      </p:pic>
      <p:sp>
        <p:nvSpPr>
          <p:cNvPr id="7" name="Textfeld 6"/>
          <p:cNvSpPr txBox="1"/>
          <p:nvPr/>
        </p:nvSpPr>
        <p:spPr>
          <a:xfrm>
            <a:off x="6965198" y="6622363"/>
            <a:ext cx="2254143" cy="253916"/>
          </a:xfrm>
          <a:prstGeom prst="rect">
            <a:avLst/>
          </a:prstGeom>
          <a:noFill/>
        </p:spPr>
        <p:txBody>
          <a:bodyPr wrap="none" rtlCol="0">
            <a:spAutoFit/>
          </a:bodyPr>
          <a:lstStyle/>
          <a:p>
            <a:r>
              <a:rPr lang="de-CH" sz="1050" dirty="0" smtClean="0"/>
              <a:t>Foto </a:t>
            </a:r>
            <a:r>
              <a:rPr lang="de-CH" sz="1050" dirty="0" err="1" smtClean="0"/>
              <a:t>by</a:t>
            </a:r>
            <a:r>
              <a:rPr lang="de-CH" sz="1050" dirty="0" smtClean="0"/>
              <a:t> Kristin Brown on </a:t>
            </a:r>
            <a:r>
              <a:rPr lang="de-CH" sz="1050" dirty="0" err="1" smtClean="0"/>
              <a:t>Unsplash</a:t>
            </a:r>
            <a:endParaRPr lang="de-CH" sz="1050" dirty="0"/>
          </a:p>
        </p:txBody>
      </p:sp>
    </p:spTree>
    <p:extLst>
      <p:ext uri="{BB962C8B-B14F-4D97-AF65-F5344CB8AC3E}">
        <p14:creationId xmlns:p14="http://schemas.microsoft.com/office/powerpoint/2010/main" val="727829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10</a:t>
            </a:fld>
            <a:endParaRPr lang="en-US"/>
          </a:p>
        </p:txBody>
      </p:sp>
      <p:sp>
        <p:nvSpPr>
          <p:cNvPr id="3" name="Titel 2"/>
          <p:cNvSpPr>
            <a:spLocks noGrp="1"/>
          </p:cNvSpPr>
          <p:nvPr>
            <p:ph type="title"/>
          </p:nvPr>
        </p:nvSpPr>
        <p:spPr/>
        <p:txBody>
          <a:bodyPr/>
          <a:lstStyle/>
          <a:p>
            <a:r>
              <a:rPr lang="de-CH" dirty="0"/>
              <a:t>Arten und Kategorien</a:t>
            </a:r>
          </a:p>
        </p:txBody>
      </p:sp>
      <p:sp>
        <p:nvSpPr>
          <p:cNvPr id="4" name="Textplatzhalter 3"/>
          <p:cNvSpPr>
            <a:spLocks noGrp="1"/>
          </p:cNvSpPr>
          <p:nvPr>
            <p:ph type="body" sz="quarter" idx="14"/>
          </p:nvPr>
        </p:nvSpPr>
        <p:spPr>
          <a:xfrm>
            <a:off x="177799" y="1962150"/>
            <a:ext cx="8785225" cy="4676393"/>
          </a:xfrm>
        </p:spPr>
        <p:txBody>
          <a:bodyPr>
            <a:normAutofit/>
          </a:bodyPr>
          <a:lstStyle/>
          <a:p>
            <a:pPr marL="0" indent="0">
              <a:buNone/>
            </a:pPr>
            <a:endParaRPr lang="de-CH" b="1" dirty="0" smtClean="0">
              <a:solidFill>
                <a:srgbClr val="FF0000"/>
              </a:solidFill>
            </a:endParaRPr>
          </a:p>
          <a:p>
            <a:pPr marL="447675" indent="-447675">
              <a:buFont typeface="Wingdings" panose="05000000000000000000" pitchFamily="2" charset="2"/>
              <a:buChar char="à"/>
            </a:pPr>
            <a:r>
              <a:rPr lang="de-CH" b="1" dirty="0" smtClean="0">
                <a:solidFill>
                  <a:srgbClr val="FF0000"/>
                </a:solidFill>
                <a:sym typeface="Wingdings" panose="05000000000000000000" pitchFamily="2" charset="2"/>
              </a:rPr>
              <a:t>«Arbeitszeit»</a:t>
            </a:r>
            <a:r>
              <a:rPr lang="de-CH" b="1" dirty="0" smtClean="0">
                <a:sym typeface="Wingdings" panose="05000000000000000000" pitchFamily="2" charset="2"/>
              </a:rPr>
              <a:t> </a:t>
            </a:r>
            <a:r>
              <a:rPr lang="de-CH" dirty="0" smtClean="0">
                <a:sym typeface="Wingdings" panose="05000000000000000000" pitchFamily="2" charset="2"/>
              </a:rPr>
              <a:t>= die gesamte Zeit, die für diese Art gebraucht wurde.</a:t>
            </a:r>
            <a:br>
              <a:rPr lang="de-CH" dirty="0" smtClean="0">
                <a:sym typeface="Wingdings" panose="05000000000000000000" pitchFamily="2" charset="2"/>
              </a:rPr>
            </a:br>
            <a:r>
              <a:rPr lang="de-CH" dirty="0" smtClean="0">
                <a:sym typeface="Wingdings" panose="05000000000000000000" pitchFamily="2" charset="2"/>
              </a:rPr>
              <a:t>In den 2er Kategorien: </a:t>
            </a:r>
            <a:r>
              <a:rPr lang="de-CH" b="1" dirty="0" smtClean="0">
                <a:sym typeface="Wingdings" panose="05000000000000000000" pitchFamily="2" charset="2"/>
              </a:rPr>
              <a:t>Dauer der Beratung inkl. Vor- und Nachbereitung (inkl. Dokumentation)</a:t>
            </a:r>
            <a:br>
              <a:rPr lang="de-CH" b="1" dirty="0" smtClean="0">
                <a:sym typeface="Wingdings" panose="05000000000000000000" pitchFamily="2" charset="2"/>
              </a:rPr>
            </a:br>
            <a:r>
              <a:rPr lang="de-CH" dirty="0" smtClean="0">
                <a:sym typeface="Wingdings" panose="05000000000000000000" pitchFamily="2" charset="2"/>
              </a:rPr>
              <a:t>auf 5min genau</a:t>
            </a:r>
          </a:p>
          <a:p>
            <a:pPr marL="447675" indent="-447675">
              <a:buFont typeface="Wingdings" panose="05000000000000000000" pitchFamily="2" charset="2"/>
              <a:buChar char="à"/>
            </a:pPr>
            <a:r>
              <a:rPr lang="de-CH" b="1" dirty="0" smtClean="0">
                <a:solidFill>
                  <a:srgbClr val="FF0000"/>
                </a:solidFill>
                <a:sym typeface="Wingdings" panose="05000000000000000000" pitchFamily="2" charset="2"/>
              </a:rPr>
              <a:t>«Dauer» </a:t>
            </a:r>
            <a:r>
              <a:rPr lang="de-CH" dirty="0" smtClean="0">
                <a:sym typeface="Wingdings" panose="05000000000000000000" pitchFamily="2" charset="2"/>
              </a:rPr>
              <a:t>= </a:t>
            </a:r>
            <a:r>
              <a:rPr lang="de-CH" b="1" dirty="0" smtClean="0">
                <a:sym typeface="Wingdings" panose="05000000000000000000" pitchFamily="2" charset="2"/>
              </a:rPr>
              <a:t>effektive Beratungszeit </a:t>
            </a:r>
            <a:r>
              <a:rPr lang="de-CH" dirty="0" smtClean="0">
                <a:sym typeface="Wingdings" panose="05000000000000000000" pitchFamily="2" charset="2"/>
              </a:rPr>
              <a:t>(manuell eintragen). Die Minutenfelder im Setup müssen daher leer bleiben!</a:t>
            </a:r>
          </a:p>
          <a:p>
            <a:pPr marL="0" indent="0">
              <a:buNone/>
            </a:pPr>
            <a:r>
              <a:rPr lang="de-CH" dirty="0">
                <a:sym typeface="Wingdings" panose="05000000000000000000" pitchFamily="2" charset="2"/>
              </a:rPr>
              <a:t>	</a:t>
            </a:r>
            <a:r>
              <a:rPr lang="de-CH" dirty="0" smtClean="0">
                <a:sym typeface="Wingdings" panose="05000000000000000000" pitchFamily="2" charset="2"/>
              </a:rPr>
              <a:t>Kurz: bis 30 Min</a:t>
            </a:r>
            <a:br>
              <a:rPr lang="de-CH" dirty="0" smtClean="0">
                <a:sym typeface="Wingdings" panose="05000000000000000000" pitchFamily="2" charset="2"/>
              </a:rPr>
            </a:br>
            <a:r>
              <a:rPr lang="de-CH" dirty="0" smtClean="0">
                <a:sym typeface="Wingdings" panose="05000000000000000000" pitchFamily="2" charset="2"/>
              </a:rPr>
              <a:t>	Lang: 31 -60 Minuten</a:t>
            </a:r>
            <a:br>
              <a:rPr lang="de-CH" dirty="0" smtClean="0">
                <a:sym typeface="Wingdings" panose="05000000000000000000" pitchFamily="2" charset="2"/>
              </a:rPr>
            </a:br>
            <a:r>
              <a:rPr lang="de-CH" dirty="0" smtClean="0">
                <a:sym typeface="Wingdings" panose="05000000000000000000" pitchFamily="2" charset="2"/>
              </a:rPr>
              <a:t>	Extra Lang: ab 61 Minuten</a:t>
            </a:r>
          </a:p>
          <a:p>
            <a:pPr marL="0" indent="0">
              <a:buNone/>
            </a:pPr>
            <a:endParaRPr lang="de-CH" dirty="0">
              <a:sym typeface="Wingdings" panose="05000000000000000000" pitchFamily="2" charset="2"/>
            </a:endParaRPr>
          </a:p>
        </p:txBody>
      </p:sp>
      <p:pic>
        <p:nvPicPr>
          <p:cNvPr id="7" name="Grafik 6"/>
          <p:cNvPicPr>
            <a:picLocks noChangeAspect="1"/>
          </p:cNvPicPr>
          <p:nvPr/>
        </p:nvPicPr>
        <p:blipFill>
          <a:blip r:embed="rId2"/>
          <a:stretch>
            <a:fillRect/>
          </a:stretch>
        </p:blipFill>
        <p:spPr>
          <a:xfrm>
            <a:off x="5016181" y="5001768"/>
            <a:ext cx="3350579" cy="1749170"/>
          </a:xfrm>
          <a:prstGeom prst="rect">
            <a:avLst/>
          </a:prstGeom>
        </p:spPr>
      </p:pic>
      <p:cxnSp>
        <p:nvCxnSpPr>
          <p:cNvPr id="9" name="Gerade Verbindung mit Pfeil 8"/>
          <p:cNvCxnSpPr/>
          <p:nvPr/>
        </p:nvCxnSpPr>
        <p:spPr>
          <a:xfrm>
            <a:off x="2889504" y="5001768"/>
            <a:ext cx="3584448" cy="9966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4926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11</a:t>
            </a:fld>
            <a:endParaRPr lang="en-US"/>
          </a:p>
        </p:txBody>
      </p:sp>
      <p:sp>
        <p:nvSpPr>
          <p:cNvPr id="3" name="Titel 2"/>
          <p:cNvSpPr>
            <a:spLocks noGrp="1"/>
          </p:cNvSpPr>
          <p:nvPr>
            <p:ph type="title"/>
          </p:nvPr>
        </p:nvSpPr>
        <p:spPr/>
        <p:txBody>
          <a:bodyPr/>
          <a:lstStyle/>
          <a:p>
            <a:r>
              <a:rPr lang="de-CH" dirty="0"/>
              <a:t>Arten und Kategorien</a:t>
            </a:r>
          </a:p>
        </p:txBody>
      </p:sp>
      <p:sp>
        <p:nvSpPr>
          <p:cNvPr id="7" name="Rechteck 6"/>
          <p:cNvSpPr/>
          <p:nvPr/>
        </p:nvSpPr>
        <p:spPr>
          <a:xfrm>
            <a:off x="177799" y="2395728"/>
            <a:ext cx="8865617" cy="142646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CH"/>
          </a:p>
        </p:txBody>
      </p:sp>
      <p:sp>
        <p:nvSpPr>
          <p:cNvPr id="4" name="Textplatzhalter 3"/>
          <p:cNvSpPr>
            <a:spLocks noGrp="1"/>
          </p:cNvSpPr>
          <p:nvPr>
            <p:ph type="body" sz="quarter" idx="14"/>
          </p:nvPr>
        </p:nvSpPr>
        <p:spPr>
          <a:xfrm>
            <a:off x="177799" y="1962150"/>
            <a:ext cx="8785225" cy="4676393"/>
          </a:xfrm>
        </p:spPr>
        <p:txBody>
          <a:bodyPr>
            <a:normAutofit/>
          </a:bodyPr>
          <a:lstStyle/>
          <a:p>
            <a:pPr marL="0" indent="0">
              <a:buNone/>
            </a:pPr>
            <a:r>
              <a:rPr lang="de-CH" dirty="0"/>
              <a:t>A</a:t>
            </a:r>
            <a:r>
              <a:rPr lang="de-CH" dirty="0" smtClean="0"/>
              <a:t>rten </a:t>
            </a:r>
            <a:r>
              <a:rPr lang="de-CH" dirty="0"/>
              <a:t>in Bezug auf Kategorie </a:t>
            </a:r>
            <a:r>
              <a:rPr lang="de-CH" b="1" dirty="0" smtClean="0"/>
              <a:t>1_Erst Kontakt </a:t>
            </a:r>
          </a:p>
          <a:p>
            <a:pPr marL="447675" indent="-447675">
              <a:buFont typeface="Wingdings" panose="05000000000000000000" pitchFamily="2" charset="2"/>
              <a:buChar char="à"/>
            </a:pPr>
            <a:r>
              <a:rPr lang="de-CH" sz="2000" dirty="0" smtClean="0">
                <a:sym typeface="Wingdings" panose="05000000000000000000" pitchFamily="2" charset="2"/>
              </a:rPr>
              <a:t>Der Erstkontakt </a:t>
            </a:r>
            <a:r>
              <a:rPr lang="de-CH" sz="2000" b="1" dirty="0" smtClean="0">
                <a:sym typeface="Wingdings" panose="05000000000000000000" pitchFamily="2" charset="2"/>
              </a:rPr>
              <a:t>kann</a:t>
            </a:r>
            <a:r>
              <a:rPr lang="de-CH" sz="2000" dirty="0" smtClean="0">
                <a:sym typeface="Wingdings" panose="05000000000000000000" pitchFamily="2" charset="2"/>
              </a:rPr>
              <a:t> – muss aber nicht – </a:t>
            </a:r>
            <a:r>
              <a:rPr lang="de-CH" sz="2000" b="1" dirty="0" smtClean="0">
                <a:sym typeface="Wingdings" panose="05000000000000000000" pitchFamily="2" charset="2"/>
              </a:rPr>
              <a:t>eingetragen werden</a:t>
            </a:r>
            <a:r>
              <a:rPr lang="de-CH" sz="2000" dirty="0" smtClean="0">
                <a:sym typeface="Wingdings" panose="05000000000000000000" pitchFamily="2" charset="2"/>
              </a:rPr>
              <a:t>. Er erscheint nicht in der Statistik!</a:t>
            </a:r>
          </a:p>
          <a:p>
            <a:pPr marL="447675" indent="-447675">
              <a:buFont typeface="Wingdings" panose="05000000000000000000" pitchFamily="2" charset="2"/>
              <a:buChar char="à"/>
            </a:pPr>
            <a:r>
              <a:rPr lang="de-CH" sz="2000" dirty="0" smtClean="0">
                <a:sym typeface="Wingdings" panose="05000000000000000000" pitchFamily="2" charset="2"/>
              </a:rPr>
              <a:t>Nur ausfüllen, wenn durch das Gespräch keine Beratung stattfindet.</a:t>
            </a:r>
            <a:r>
              <a:rPr lang="de-CH" sz="2000" dirty="0">
                <a:sym typeface="Wingdings" panose="05000000000000000000" pitchFamily="2" charset="2"/>
              </a:rPr>
              <a:t/>
            </a:r>
            <a:br>
              <a:rPr lang="de-CH" sz="2000" dirty="0">
                <a:sym typeface="Wingdings" panose="05000000000000000000" pitchFamily="2" charset="2"/>
              </a:rPr>
            </a:br>
            <a:r>
              <a:rPr lang="de-CH" sz="2000" dirty="0" smtClean="0">
                <a:sym typeface="Wingdings" panose="05000000000000000000" pitchFamily="2" charset="2"/>
              </a:rPr>
              <a:t>Sonst direkt </a:t>
            </a:r>
            <a:r>
              <a:rPr lang="de-CH" sz="2000" b="1" dirty="0" smtClean="0">
                <a:sym typeface="Wingdings" panose="05000000000000000000" pitchFamily="2" charset="2"/>
              </a:rPr>
              <a:t>2c_Telefon Beratung (TB)</a:t>
            </a:r>
            <a:r>
              <a:rPr lang="de-CH" b="1" dirty="0" smtClean="0"/>
              <a:t/>
            </a:r>
            <a:br>
              <a:rPr lang="de-CH" b="1" dirty="0" smtClean="0"/>
            </a:br>
            <a:endParaRPr lang="de-CH" b="1" dirty="0" smtClean="0"/>
          </a:p>
          <a:p>
            <a:pPr marL="0" indent="0">
              <a:buNone/>
            </a:pPr>
            <a:r>
              <a:rPr lang="de-CH" dirty="0" smtClean="0"/>
              <a:t>• </a:t>
            </a:r>
            <a:r>
              <a:rPr lang="de-CH" b="1" dirty="0"/>
              <a:t>1a_Telefonisch erreicht mit Termin</a:t>
            </a:r>
            <a:r>
              <a:rPr lang="de-CH" dirty="0"/>
              <a:t> </a:t>
            </a:r>
            <a:r>
              <a:rPr lang="de-CH" dirty="0" smtClean="0"/>
              <a:t>– </a:t>
            </a:r>
            <a:r>
              <a:rPr lang="de-CH" sz="1800" dirty="0" smtClean="0">
                <a:solidFill>
                  <a:srgbClr val="FF0000"/>
                </a:solidFill>
              </a:rPr>
              <a:t>keine Beratung!</a:t>
            </a:r>
          </a:p>
          <a:p>
            <a:pPr marL="0" indent="0">
              <a:buNone/>
            </a:pPr>
            <a:r>
              <a:rPr lang="de-CH" dirty="0" smtClean="0"/>
              <a:t>• </a:t>
            </a:r>
            <a:r>
              <a:rPr lang="de-CH" b="1" dirty="0"/>
              <a:t>1b_Telefonisch erreicht ohne Termin </a:t>
            </a:r>
            <a:r>
              <a:rPr lang="de-CH" dirty="0" smtClean="0"/>
              <a:t>– </a:t>
            </a:r>
            <a:r>
              <a:rPr lang="de-CH" sz="1800" dirty="0" smtClean="0">
                <a:solidFill>
                  <a:srgbClr val="FF0000"/>
                </a:solidFill>
              </a:rPr>
              <a:t>keine Beratung!</a:t>
            </a:r>
            <a:endParaRPr lang="de-CH" dirty="0" smtClean="0">
              <a:solidFill>
                <a:srgbClr val="FF0000"/>
              </a:solidFill>
            </a:endParaRPr>
          </a:p>
          <a:p>
            <a:pPr marL="0" indent="0">
              <a:buNone/>
            </a:pPr>
            <a:r>
              <a:rPr lang="de-CH" dirty="0" smtClean="0"/>
              <a:t>• </a:t>
            </a:r>
            <a:r>
              <a:rPr lang="de-CH" b="1" dirty="0"/>
              <a:t>1c_Persönlicher Infoaustausch ohne </a:t>
            </a:r>
            <a:r>
              <a:rPr lang="de-CH" b="1" dirty="0" smtClean="0"/>
              <a:t>Beratung </a:t>
            </a:r>
            <a:r>
              <a:rPr lang="de-CH" dirty="0" smtClean="0"/>
              <a:t>–</a:t>
            </a:r>
            <a:br>
              <a:rPr lang="de-CH" dirty="0" smtClean="0"/>
            </a:br>
            <a:r>
              <a:rPr lang="de-CH" dirty="0" smtClean="0"/>
              <a:t>	</a:t>
            </a:r>
            <a:r>
              <a:rPr lang="de-CH" sz="1800" dirty="0" smtClean="0">
                <a:solidFill>
                  <a:srgbClr val="FF0000"/>
                </a:solidFill>
              </a:rPr>
              <a:t>z.B. Hebammenübergabe</a:t>
            </a:r>
            <a:endParaRPr lang="de-CH" sz="1800" b="1" dirty="0" smtClean="0">
              <a:solidFill>
                <a:srgbClr val="FF0000"/>
              </a:solidFill>
            </a:endParaRPr>
          </a:p>
        </p:txBody>
      </p:sp>
    </p:spTree>
    <p:extLst>
      <p:ext uri="{BB962C8B-B14F-4D97-AF65-F5344CB8AC3E}">
        <p14:creationId xmlns:p14="http://schemas.microsoft.com/office/powerpoint/2010/main" val="23552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12</a:t>
            </a:fld>
            <a:endParaRPr lang="en-US"/>
          </a:p>
        </p:txBody>
      </p:sp>
      <p:sp>
        <p:nvSpPr>
          <p:cNvPr id="3" name="Titel 2"/>
          <p:cNvSpPr>
            <a:spLocks noGrp="1"/>
          </p:cNvSpPr>
          <p:nvPr>
            <p:ph type="title"/>
          </p:nvPr>
        </p:nvSpPr>
        <p:spPr/>
        <p:txBody>
          <a:bodyPr/>
          <a:lstStyle/>
          <a:p>
            <a:r>
              <a:rPr lang="de-CH" dirty="0"/>
              <a:t>Arten und Kategorien</a:t>
            </a:r>
          </a:p>
        </p:txBody>
      </p:sp>
      <p:sp>
        <p:nvSpPr>
          <p:cNvPr id="7" name="Rechteck 6"/>
          <p:cNvSpPr/>
          <p:nvPr/>
        </p:nvSpPr>
        <p:spPr>
          <a:xfrm>
            <a:off x="177799" y="2395728"/>
            <a:ext cx="8865617" cy="6858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CH"/>
          </a:p>
        </p:txBody>
      </p:sp>
      <p:sp>
        <p:nvSpPr>
          <p:cNvPr id="4" name="Textplatzhalter 3"/>
          <p:cNvSpPr>
            <a:spLocks noGrp="1"/>
          </p:cNvSpPr>
          <p:nvPr>
            <p:ph type="body" sz="quarter" idx="14"/>
          </p:nvPr>
        </p:nvSpPr>
        <p:spPr>
          <a:xfrm>
            <a:off x="177799" y="2029968"/>
            <a:ext cx="8785225" cy="4608575"/>
          </a:xfrm>
        </p:spPr>
        <p:txBody>
          <a:bodyPr>
            <a:normAutofit fontScale="92500" lnSpcReduction="20000"/>
          </a:bodyPr>
          <a:lstStyle/>
          <a:p>
            <a:pPr marL="0" indent="0">
              <a:buNone/>
            </a:pPr>
            <a:r>
              <a:rPr lang="de-CH" dirty="0" smtClean="0"/>
              <a:t>Arten in Bezug auf Kategorie </a:t>
            </a:r>
            <a:r>
              <a:rPr lang="de-CH" b="1" dirty="0" smtClean="0"/>
              <a:t>2_Beratung</a:t>
            </a:r>
          </a:p>
          <a:p>
            <a:pPr marL="447675" indent="-447675">
              <a:buFont typeface="Wingdings" panose="05000000000000000000" pitchFamily="2" charset="2"/>
              <a:buChar char="à"/>
            </a:pPr>
            <a:r>
              <a:rPr lang="de-CH" sz="2200" b="1" dirty="0" smtClean="0">
                <a:sym typeface="Wingdings" panose="05000000000000000000" pitchFamily="2" charset="2"/>
              </a:rPr>
              <a:t>Immer «Dauer</a:t>
            </a:r>
            <a:r>
              <a:rPr lang="de-CH" sz="2200" dirty="0" smtClean="0">
                <a:sym typeface="Wingdings" panose="05000000000000000000" pitchFamily="2" charset="2"/>
              </a:rPr>
              <a:t>» (kurz, lang, extralang = effektive Beratungszeit)</a:t>
            </a:r>
            <a:r>
              <a:rPr lang="de-CH" sz="2200" b="1" dirty="0" smtClean="0">
                <a:sym typeface="Wingdings" panose="05000000000000000000" pitchFamily="2" charset="2"/>
              </a:rPr>
              <a:t>, «Beraten», </a:t>
            </a:r>
            <a:r>
              <a:rPr lang="de-CH" sz="2200" b="1" dirty="0" err="1" smtClean="0">
                <a:sym typeface="Wingdings" panose="05000000000000000000" pitchFamily="2" charset="2"/>
              </a:rPr>
              <a:t>b.B</a:t>
            </a:r>
            <a:r>
              <a:rPr lang="de-CH" sz="2200" b="1" dirty="0" smtClean="0">
                <a:sym typeface="Wingdings" panose="05000000000000000000" pitchFamily="2" charset="2"/>
              </a:rPr>
              <a:t>. «Begleitung», </a:t>
            </a:r>
            <a:r>
              <a:rPr lang="de-CH" sz="2200" b="1" dirty="0" err="1" smtClean="0">
                <a:sym typeface="Wingdings" panose="05000000000000000000" pitchFamily="2" charset="2"/>
              </a:rPr>
              <a:t>b.B</a:t>
            </a:r>
            <a:r>
              <a:rPr lang="de-CH" sz="2200" b="1" dirty="0" smtClean="0">
                <a:sym typeface="Wingdings" panose="05000000000000000000" pitchFamily="2" charset="2"/>
              </a:rPr>
              <a:t>. «Verständigung schwierig» und «Themen» ausfüllen!</a:t>
            </a:r>
            <a:r>
              <a:rPr lang="de-CH" sz="2600" b="1" dirty="0" smtClean="0"/>
              <a:t/>
            </a:r>
            <a:br>
              <a:rPr lang="de-CH" sz="2600" b="1" dirty="0" smtClean="0"/>
            </a:br>
            <a:endParaRPr lang="de-CH" sz="2600" b="1" dirty="0" smtClean="0"/>
          </a:p>
          <a:p>
            <a:pPr>
              <a:buFont typeface="Arial" panose="020B0604020202020204" pitchFamily="34" charset="0"/>
              <a:buChar char="•"/>
            </a:pPr>
            <a:r>
              <a:rPr lang="de-CH" dirty="0" smtClean="0"/>
              <a:t>2a_Beratung </a:t>
            </a:r>
            <a:r>
              <a:rPr lang="de-CH" dirty="0"/>
              <a:t>ohne </a:t>
            </a:r>
            <a:r>
              <a:rPr lang="de-CH" dirty="0" smtClean="0"/>
              <a:t>Voranmeldung (</a:t>
            </a:r>
            <a:r>
              <a:rPr lang="de-CH" dirty="0" err="1" smtClean="0"/>
              <a:t>BoVA</a:t>
            </a:r>
            <a:r>
              <a:rPr lang="de-CH" dirty="0" smtClean="0"/>
              <a:t>)</a:t>
            </a:r>
          </a:p>
          <a:p>
            <a:pPr>
              <a:buFont typeface="Arial" panose="020B0604020202020204" pitchFamily="34" charset="0"/>
              <a:buChar char="•"/>
            </a:pPr>
            <a:r>
              <a:rPr lang="de-CH" dirty="0" smtClean="0"/>
              <a:t>2b_Beratung </a:t>
            </a:r>
            <a:r>
              <a:rPr lang="de-CH" dirty="0"/>
              <a:t>mit </a:t>
            </a:r>
            <a:r>
              <a:rPr lang="de-CH" dirty="0" smtClean="0"/>
              <a:t>Voranmeldung (BVA)</a:t>
            </a:r>
          </a:p>
          <a:p>
            <a:pPr>
              <a:buFont typeface="Arial" panose="020B0604020202020204" pitchFamily="34" charset="0"/>
              <a:buChar char="•"/>
            </a:pPr>
            <a:r>
              <a:rPr lang="de-CH" dirty="0" smtClean="0"/>
              <a:t>2c_Telefon Beratung (TB)</a:t>
            </a:r>
          </a:p>
          <a:p>
            <a:pPr>
              <a:buFont typeface="Arial" panose="020B0604020202020204" pitchFamily="34" charset="0"/>
              <a:buChar char="•"/>
            </a:pPr>
            <a:r>
              <a:rPr lang="de-CH" dirty="0" smtClean="0"/>
              <a:t>2d_Hausbesuch (HB)</a:t>
            </a:r>
          </a:p>
          <a:p>
            <a:pPr>
              <a:buFont typeface="Arial" panose="020B0604020202020204" pitchFamily="34" charset="0"/>
              <a:buChar char="•"/>
            </a:pPr>
            <a:r>
              <a:rPr lang="de-CH" dirty="0" smtClean="0"/>
              <a:t>2e_Gruppenberatung (GB)</a:t>
            </a:r>
          </a:p>
          <a:p>
            <a:pPr>
              <a:buFont typeface="Arial" panose="020B0604020202020204" pitchFamily="34" charset="0"/>
              <a:buChar char="•"/>
            </a:pPr>
            <a:r>
              <a:rPr lang="de-CH" dirty="0" smtClean="0">
                <a:solidFill>
                  <a:srgbClr val="FF0000"/>
                </a:solidFill>
              </a:rPr>
              <a:t>2f_Abend- und Samstagberatung (BAS) </a:t>
            </a:r>
            <a:r>
              <a:rPr lang="de-CH" sz="1700" dirty="0" smtClean="0">
                <a:solidFill>
                  <a:srgbClr val="FF0000"/>
                </a:solidFill>
              </a:rPr>
              <a:t>(Beginn der Beratung ab 18.00 Uhr)</a:t>
            </a:r>
            <a:endParaRPr lang="de-CH" dirty="0" smtClean="0">
              <a:solidFill>
                <a:srgbClr val="FF0000"/>
              </a:solidFill>
            </a:endParaRPr>
          </a:p>
          <a:p>
            <a:pPr>
              <a:buFont typeface="Arial" panose="020B0604020202020204" pitchFamily="34" charset="0"/>
              <a:buChar char="•"/>
            </a:pPr>
            <a:r>
              <a:rPr lang="de-CH" dirty="0" smtClean="0"/>
              <a:t>2g_ E-Mail und Onlineberatung (EOB)</a:t>
            </a:r>
          </a:p>
          <a:p>
            <a:pPr>
              <a:buFont typeface="Arial" panose="020B0604020202020204" pitchFamily="34" charset="0"/>
              <a:buChar char="•"/>
            </a:pPr>
            <a:r>
              <a:rPr lang="de-CH" dirty="0" smtClean="0"/>
              <a:t>2h_Kurznachrichten-Beratung (KNB)</a:t>
            </a:r>
            <a:endParaRPr lang="de-CH" b="1" dirty="0" smtClean="0">
              <a:solidFill>
                <a:srgbClr val="FF0000"/>
              </a:solidFill>
            </a:endParaRPr>
          </a:p>
        </p:txBody>
      </p:sp>
      <p:pic>
        <p:nvPicPr>
          <p:cNvPr id="5" name="Grafik 4"/>
          <p:cNvPicPr>
            <a:picLocks noChangeAspect="1"/>
          </p:cNvPicPr>
          <p:nvPr/>
        </p:nvPicPr>
        <p:blipFill>
          <a:blip r:embed="rId2"/>
          <a:stretch>
            <a:fillRect/>
          </a:stretch>
        </p:blipFill>
        <p:spPr>
          <a:xfrm>
            <a:off x="5540883" y="3901232"/>
            <a:ext cx="3356229" cy="1474883"/>
          </a:xfrm>
          <a:prstGeom prst="rect">
            <a:avLst/>
          </a:prstGeom>
        </p:spPr>
      </p:pic>
      <p:sp>
        <p:nvSpPr>
          <p:cNvPr id="6" name="Pfeil nach rechts 5"/>
          <p:cNvSpPr/>
          <p:nvPr/>
        </p:nvSpPr>
        <p:spPr>
          <a:xfrm rot="5400000">
            <a:off x="6041240" y="3559961"/>
            <a:ext cx="1378819" cy="42195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7279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13</a:t>
            </a:fld>
            <a:endParaRPr lang="en-US"/>
          </a:p>
        </p:txBody>
      </p:sp>
      <p:sp>
        <p:nvSpPr>
          <p:cNvPr id="3" name="Titel 2"/>
          <p:cNvSpPr>
            <a:spLocks noGrp="1"/>
          </p:cNvSpPr>
          <p:nvPr>
            <p:ph type="title"/>
          </p:nvPr>
        </p:nvSpPr>
        <p:spPr/>
        <p:txBody>
          <a:bodyPr/>
          <a:lstStyle/>
          <a:p>
            <a:r>
              <a:rPr lang="de-CH" dirty="0"/>
              <a:t>Arten und Kategorien</a:t>
            </a:r>
          </a:p>
        </p:txBody>
      </p:sp>
      <p:sp>
        <p:nvSpPr>
          <p:cNvPr id="7" name="Rechteck 6"/>
          <p:cNvSpPr/>
          <p:nvPr/>
        </p:nvSpPr>
        <p:spPr>
          <a:xfrm>
            <a:off x="177799" y="2752344"/>
            <a:ext cx="8865617" cy="60350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CH"/>
          </a:p>
        </p:txBody>
      </p:sp>
      <p:sp>
        <p:nvSpPr>
          <p:cNvPr id="4" name="Textplatzhalter 3"/>
          <p:cNvSpPr>
            <a:spLocks noGrp="1"/>
          </p:cNvSpPr>
          <p:nvPr>
            <p:ph type="body" sz="quarter" idx="14"/>
          </p:nvPr>
        </p:nvSpPr>
        <p:spPr>
          <a:xfrm>
            <a:off x="177799" y="2386584"/>
            <a:ext cx="8785225" cy="4251959"/>
          </a:xfrm>
        </p:spPr>
        <p:txBody>
          <a:bodyPr>
            <a:normAutofit fontScale="92500" lnSpcReduction="10000"/>
          </a:bodyPr>
          <a:lstStyle/>
          <a:p>
            <a:pPr marL="0" indent="0">
              <a:buNone/>
            </a:pPr>
            <a:r>
              <a:rPr lang="de-CH" dirty="0" smtClean="0"/>
              <a:t>Arten in Bezug auf Kategorie </a:t>
            </a:r>
            <a:r>
              <a:rPr lang="de-CH" b="1" dirty="0" smtClean="0"/>
              <a:t>3_klientenbezogene Administration</a:t>
            </a:r>
          </a:p>
          <a:p>
            <a:pPr marL="447675" indent="-447675">
              <a:buFont typeface="Wingdings" panose="05000000000000000000" pitchFamily="2" charset="2"/>
              <a:buChar char="à"/>
            </a:pPr>
            <a:r>
              <a:rPr lang="de-CH" sz="2200" b="1" dirty="0">
                <a:sym typeface="Wingdings" panose="05000000000000000000" pitchFamily="2" charset="2"/>
              </a:rPr>
              <a:t>NIE</a:t>
            </a:r>
            <a:r>
              <a:rPr lang="de-CH" sz="2200" dirty="0">
                <a:sym typeface="Wingdings" panose="05000000000000000000" pitchFamily="2" charset="2"/>
              </a:rPr>
              <a:t> «Dauer» (kurz, lang, extralang), «Beraten», «Begleitperson». «Verständigung schwierig» und «Themen» ausfüllen</a:t>
            </a:r>
            <a:r>
              <a:rPr lang="de-CH" sz="2200" dirty="0" smtClean="0">
                <a:sym typeface="Wingdings" panose="05000000000000000000" pitchFamily="2" charset="2"/>
              </a:rPr>
              <a:t>!</a:t>
            </a:r>
            <a:r>
              <a:rPr lang="de-CH" sz="2600" b="1" dirty="0" smtClean="0"/>
              <a:t/>
            </a:r>
            <a:br>
              <a:rPr lang="de-CH" sz="2600" b="1" dirty="0" smtClean="0"/>
            </a:br>
            <a:endParaRPr lang="de-CH" sz="2600" b="1" dirty="0" smtClean="0"/>
          </a:p>
          <a:p>
            <a:pPr>
              <a:buFont typeface="Arial" panose="020B0604020202020204" pitchFamily="34" charset="0"/>
              <a:buChar char="•"/>
            </a:pPr>
            <a:r>
              <a:rPr lang="de-CH" b="1" dirty="0"/>
              <a:t>3a_Literaturstudium</a:t>
            </a:r>
          </a:p>
          <a:p>
            <a:pPr>
              <a:buFont typeface="Arial" panose="020B0604020202020204" pitchFamily="34" charset="0"/>
              <a:buChar char="•"/>
            </a:pPr>
            <a:r>
              <a:rPr lang="de-CH" b="1" dirty="0"/>
              <a:t>3b_Auswertungen</a:t>
            </a:r>
            <a:r>
              <a:rPr lang="de-CH" dirty="0"/>
              <a:t> </a:t>
            </a:r>
            <a:r>
              <a:rPr lang="de-CH" sz="1700" dirty="0">
                <a:solidFill>
                  <a:srgbClr val="FF0000"/>
                </a:solidFill>
              </a:rPr>
              <a:t>(z.B. </a:t>
            </a:r>
            <a:r>
              <a:rPr lang="de-CH" sz="1700" dirty="0" smtClean="0">
                <a:solidFill>
                  <a:srgbClr val="FF0000"/>
                </a:solidFill>
              </a:rPr>
              <a:t>Schlafprotokoll, Gewicht vom Arzt: 1Min)</a:t>
            </a:r>
            <a:endParaRPr lang="de-CH" sz="1700" dirty="0">
              <a:solidFill>
                <a:srgbClr val="FF0000"/>
              </a:solidFill>
            </a:endParaRPr>
          </a:p>
          <a:p>
            <a:pPr>
              <a:buFont typeface="Arial" panose="020B0604020202020204" pitchFamily="34" charset="0"/>
              <a:buChar char="•"/>
            </a:pPr>
            <a:r>
              <a:rPr lang="de-CH" b="1" dirty="0"/>
              <a:t>3c_nicht erschienen </a:t>
            </a:r>
            <a:r>
              <a:rPr lang="de-CH" sz="1700" dirty="0">
                <a:solidFill>
                  <a:srgbClr val="FF0000"/>
                </a:solidFill>
              </a:rPr>
              <a:t>(die geplante Beratungsdauer abrechnen – falls durch ein Telefonat eine Beratung </a:t>
            </a:r>
            <a:r>
              <a:rPr lang="de-CH" sz="1700" dirty="0" smtClean="0">
                <a:solidFill>
                  <a:srgbClr val="FF0000"/>
                </a:solidFill>
              </a:rPr>
              <a:t>entsteht </a:t>
            </a:r>
            <a:r>
              <a:rPr lang="de-CH" sz="1700" dirty="0">
                <a:solidFill>
                  <a:srgbClr val="FF0000"/>
                </a:solidFill>
              </a:rPr>
              <a:t>2c_TB mit der effektiven Beratungszeit und unter 3c die Differenz zur geplanten Zeit </a:t>
            </a:r>
            <a:r>
              <a:rPr lang="de-CH" sz="1700" dirty="0" smtClean="0">
                <a:solidFill>
                  <a:srgbClr val="FF0000"/>
                </a:solidFill>
              </a:rPr>
              <a:t>eintragen)</a:t>
            </a:r>
            <a:endParaRPr lang="de-CH" sz="1700" dirty="0">
              <a:solidFill>
                <a:srgbClr val="FF0000"/>
              </a:solidFill>
            </a:endParaRPr>
          </a:p>
          <a:p>
            <a:pPr>
              <a:buFont typeface="Arial" panose="020B0604020202020204" pitchFamily="34" charset="0"/>
              <a:buChar char="•"/>
            </a:pPr>
            <a:r>
              <a:rPr lang="de-CH" b="1" dirty="0">
                <a:solidFill>
                  <a:srgbClr val="FF0000"/>
                </a:solidFill>
              </a:rPr>
              <a:t>3d_Terminvereinbarung</a:t>
            </a:r>
            <a:r>
              <a:rPr lang="de-CH" dirty="0"/>
              <a:t> </a:t>
            </a:r>
            <a:r>
              <a:rPr lang="de-CH" sz="1700" dirty="0">
                <a:solidFill>
                  <a:srgbClr val="FF0000"/>
                </a:solidFill>
              </a:rPr>
              <a:t>(wenn Eltern anrufen/mailen/SMS usw. und nur einen Termin </a:t>
            </a:r>
            <a:r>
              <a:rPr lang="de-CH" sz="1700" dirty="0" smtClean="0">
                <a:solidFill>
                  <a:srgbClr val="FF0000"/>
                </a:solidFill>
              </a:rPr>
              <a:t>möchten)</a:t>
            </a:r>
            <a:endParaRPr lang="de-CH" sz="1700" dirty="0">
              <a:solidFill>
                <a:srgbClr val="FF0000"/>
              </a:solidFill>
            </a:endParaRPr>
          </a:p>
          <a:p>
            <a:pPr>
              <a:buFont typeface="Arial" panose="020B0604020202020204" pitchFamily="34" charset="0"/>
              <a:buChar char="•"/>
            </a:pPr>
            <a:r>
              <a:rPr lang="de-CH" b="1" dirty="0" smtClean="0"/>
              <a:t>5b: Bericht schriftlich </a:t>
            </a:r>
            <a:r>
              <a:rPr lang="de-CH" sz="1700" dirty="0" smtClean="0">
                <a:solidFill>
                  <a:srgbClr val="FF0000"/>
                </a:solidFill>
              </a:rPr>
              <a:t>(Bericht der ohne Auftrag für eine bestimmte Familie erfasst werden muss z.B. für die Übergabe an andere Beratungsstelle.)</a:t>
            </a:r>
            <a:endParaRPr lang="de-CH" sz="1700" dirty="0">
              <a:solidFill>
                <a:srgbClr val="FF0000"/>
              </a:solidFill>
            </a:endParaRPr>
          </a:p>
        </p:txBody>
      </p:sp>
    </p:spTree>
    <p:extLst>
      <p:ext uri="{BB962C8B-B14F-4D97-AF65-F5344CB8AC3E}">
        <p14:creationId xmlns:p14="http://schemas.microsoft.com/office/powerpoint/2010/main" val="20320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14</a:t>
            </a:fld>
            <a:endParaRPr lang="en-US"/>
          </a:p>
        </p:txBody>
      </p:sp>
      <p:sp>
        <p:nvSpPr>
          <p:cNvPr id="3" name="Titel 2"/>
          <p:cNvSpPr>
            <a:spLocks noGrp="1"/>
          </p:cNvSpPr>
          <p:nvPr>
            <p:ph type="title"/>
          </p:nvPr>
        </p:nvSpPr>
        <p:spPr/>
        <p:txBody>
          <a:bodyPr/>
          <a:lstStyle/>
          <a:p>
            <a:r>
              <a:rPr lang="de-CH" dirty="0"/>
              <a:t>Arten und Kategorien</a:t>
            </a:r>
          </a:p>
        </p:txBody>
      </p:sp>
      <p:sp>
        <p:nvSpPr>
          <p:cNvPr id="7" name="Rechteck 6"/>
          <p:cNvSpPr/>
          <p:nvPr/>
        </p:nvSpPr>
        <p:spPr>
          <a:xfrm>
            <a:off x="177799" y="2304288"/>
            <a:ext cx="8865617" cy="105156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CH"/>
          </a:p>
        </p:txBody>
      </p:sp>
      <p:sp>
        <p:nvSpPr>
          <p:cNvPr id="4" name="Textplatzhalter 3"/>
          <p:cNvSpPr>
            <a:spLocks noGrp="1"/>
          </p:cNvSpPr>
          <p:nvPr>
            <p:ph type="body" sz="quarter" idx="14"/>
          </p:nvPr>
        </p:nvSpPr>
        <p:spPr>
          <a:xfrm>
            <a:off x="177801" y="2041946"/>
            <a:ext cx="8785225" cy="4505157"/>
          </a:xfrm>
        </p:spPr>
        <p:txBody>
          <a:bodyPr>
            <a:normAutofit fontScale="92500" lnSpcReduction="20000"/>
          </a:bodyPr>
          <a:lstStyle/>
          <a:p>
            <a:pPr marL="0" indent="0">
              <a:buNone/>
            </a:pPr>
            <a:r>
              <a:rPr lang="de-CH" dirty="0" smtClean="0"/>
              <a:t>Arten in Bezug auf Kategorie </a:t>
            </a:r>
            <a:r>
              <a:rPr lang="de-CH" b="1" dirty="0" smtClean="0"/>
              <a:t>4_Vernetzung</a:t>
            </a:r>
          </a:p>
          <a:p>
            <a:pPr marL="447675" indent="-447675">
              <a:buFont typeface="Wingdings" panose="05000000000000000000" pitchFamily="2" charset="2"/>
              <a:buChar char="à"/>
            </a:pPr>
            <a:r>
              <a:rPr lang="de-CH" sz="2200" b="1" dirty="0" smtClean="0">
                <a:sym typeface="Wingdings" panose="05000000000000000000" pitchFamily="2" charset="2"/>
              </a:rPr>
              <a:t>NIE</a:t>
            </a:r>
            <a:r>
              <a:rPr lang="de-CH" sz="2200" dirty="0" smtClean="0">
                <a:sym typeface="Wingdings" panose="05000000000000000000" pitchFamily="2" charset="2"/>
              </a:rPr>
              <a:t> «Dauer» (kurz, lang, extralang), «Beraten», «Begleitperson». «Verständigung schwierig» und «Themen» ausfüllen!</a:t>
            </a:r>
          </a:p>
          <a:p>
            <a:pPr marL="447675" indent="-447675">
              <a:buFont typeface="Wingdings" panose="05000000000000000000" pitchFamily="2" charset="2"/>
              <a:buChar char="à"/>
            </a:pPr>
            <a:r>
              <a:rPr lang="de-CH" sz="2200" b="1" dirty="0" err="1" smtClean="0">
                <a:sym typeface="Wingdings" panose="05000000000000000000" pitchFamily="2" charset="2"/>
              </a:rPr>
              <a:t>Klientenbezogen</a:t>
            </a:r>
            <a:r>
              <a:rPr lang="de-CH" sz="2200" b="1" dirty="0" smtClean="0">
                <a:sym typeface="Wingdings" panose="05000000000000000000" pitchFamily="2" charset="2"/>
              </a:rPr>
              <a:t>!</a:t>
            </a:r>
            <a:r>
              <a:rPr lang="de-CH" sz="2600" b="1" dirty="0" smtClean="0"/>
              <a:t/>
            </a:r>
            <a:br>
              <a:rPr lang="de-CH" sz="2600" b="1" dirty="0" smtClean="0"/>
            </a:br>
            <a:endParaRPr lang="de-CH" sz="2600" b="1" dirty="0" smtClean="0"/>
          </a:p>
          <a:p>
            <a:pPr>
              <a:buFont typeface="Arial" panose="020B0604020202020204" pitchFamily="34" charset="0"/>
              <a:buChar char="•"/>
            </a:pPr>
            <a:r>
              <a:rPr lang="de-CH" b="1" dirty="0" smtClean="0"/>
              <a:t>4a_Fallbesprechung Organisation-intern </a:t>
            </a:r>
            <a:r>
              <a:rPr lang="de-CH" sz="1900" dirty="0" smtClean="0">
                <a:solidFill>
                  <a:srgbClr val="FF0000"/>
                </a:solidFill>
              </a:rPr>
              <a:t>(Teaminterne Fallsupervision)</a:t>
            </a:r>
            <a:endParaRPr lang="de-CH" dirty="0">
              <a:solidFill>
                <a:srgbClr val="FF0000"/>
              </a:solidFill>
            </a:endParaRPr>
          </a:p>
          <a:p>
            <a:pPr>
              <a:buFont typeface="Arial" panose="020B0604020202020204" pitchFamily="34" charset="0"/>
              <a:buChar char="•"/>
            </a:pPr>
            <a:r>
              <a:rPr lang="de-CH" b="1" dirty="0" smtClean="0"/>
              <a:t>4b_Fallbesprechung Organisation-extern </a:t>
            </a:r>
            <a:r>
              <a:rPr lang="de-CH" sz="1900" dirty="0">
                <a:solidFill>
                  <a:srgbClr val="FF0000"/>
                </a:solidFill>
              </a:rPr>
              <a:t>(</a:t>
            </a:r>
            <a:r>
              <a:rPr lang="de-CH" sz="1900" dirty="0" err="1">
                <a:solidFill>
                  <a:srgbClr val="FF0000"/>
                </a:solidFill>
              </a:rPr>
              <a:t>Teamübergreiffende</a:t>
            </a:r>
            <a:r>
              <a:rPr lang="de-CH" sz="1900" dirty="0">
                <a:solidFill>
                  <a:srgbClr val="FF0000"/>
                </a:solidFill>
              </a:rPr>
              <a:t> Fallsupervision)</a:t>
            </a:r>
          </a:p>
          <a:p>
            <a:pPr>
              <a:buFont typeface="Arial" panose="020B0604020202020204" pitchFamily="34" charset="0"/>
              <a:buChar char="•"/>
            </a:pPr>
            <a:r>
              <a:rPr lang="de-CH" b="1" dirty="0" smtClean="0"/>
              <a:t>4c_Übergabe Hebamme, Wochenbett, etc. </a:t>
            </a:r>
            <a:r>
              <a:rPr lang="de-CH" dirty="0"/>
              <a:t>(</a:t>
            </a:r>
            <a:r>
              <a:rPr lang="de-CH" sz="1900" dirty="0">
                <a:solidFill>
                  <a:srgbClr val="FF0000"/>
                </a:solidFill>
              </a:rPr>
              <a:t>Schriftlich wie mündlich oder Begleitung ohne Beratung bei Hausbesuch)</a:t>
            </a:r>
          </a:p>
          <a:p>
            <a:pPr>
              <a:buFont typeface="Arial" panose="020B0604020202020204" pitchFamily="34" charset="0"/>
              <a:buChar char="•"/>
            </a:pPr>
            <a:r>
              <a:rPr lang="de-CH" b="1" dirty="0" smtClean="0"/>
              <a:t>4d_Gefährdungsmeldung </a:t>
            </a:r>
            <a:r>
              <a:rPr lang="de-CH" sz="1900" dirty="0">
                <a:solidFill>
                  <a:srgbClr val="FF0000"/>
                </a:solidFill>
              </a:rPr>
              <a:t>(alle administrativen Arbeiten, mündlicher Austausch usw. bei der </a:t>
            </a:r>
            <a:r>
              <a:rPr lang="de-CH" sz="1900" dirty="0" smtClean="0">
                <a:solidFill>
                  <a:srgbClr val="FF0000"/>
                </a:solidFill>
              </a:rPr>
              <a:t>Erfassung </a:t>
            </a:r>
            <a:r>
              <a:rPr lang="de-CH" sz="1900" dirty="0">
                <a:solidFill>
                  <a:srgbClr val="FF0000"/>
                </a:solidFill>
              </a:rPr>
              <a:t>einer Gefährdungsmeldung)</a:t>
            </a:r>
          </a:p>
          <a:p>
            <a:pPr>
              <a:buFont typeface="Arial" panose="020B0604020202020204" pitchFamily="34" charset="0"/>
              <a:buChar char="•"/>
            </a:pPr>
            <a:r>
              <a:rPr lang="de-CH" b="1" dirty="0" smtClean="0"/>
              <a:t>4e_Triage </a:t>
            </a:r>
            <a:r>
              <a:rPr lang="de-CH" sz="1700" dirty="0" smtClean="0">
                <a:solidFill>
                  <a:srgbClr val="FF0000"/>
                </a:solidFill>
              </a:rPr>
              <a:t>(ohne Beratung direkt an </a:t>
            </a:r>
            <a:r>
              <a:rPr lang="de-CH" sz="1700" dirty="0">
                <a:solidFill>
                  <a:srgbClr val="FF0000"/>
                </a:solidFill>
              </a:rPr>
              <a:t>Spital, </a:t>
            </a:r>
            <a:r>
              <a:rPr lang="de-CH" sz="1700" dirty="0" smtClean="0">
                <a:solidFill>
                  <a:srgbClr val="FF0000"/>
                </a:solidFill>
              </a:rPr>
              <a:t>KA)</a:t>
            </a:r>
            <a:endParaRPr lang="de-CH" sz="1700" dirty="0">
              <a:solidFill>
                <a:srgbClr val="FF0000"/>
              </a:solidFill>
            </a:endParaRPr>
          </a:p>
        </p:txBody>
      </p:sp>
    </p:spTree>
    <p:extLst>
      <p:ext uri="{BB962C8B-B14F-4D97-AF65-F5344CB8AC3E}">
        <p14:creationId xmlns:p14="http://schemas.microsoft.com/office/powerpoint/2010/main" val="19514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15</a:t>
            </a:fld>
            <a:endParaRPr lang="en-US"/>
          </a:p>
        </p:txBody>
      </p:sp>
      <p:sp>
        <p:nvSpPr>
          <p:cNvPr id="3" name="Titel 2"/>
          <p:cNvSpPr>
            <a:spLocks noGrp="1"/>
          </p:cNvSpPr>
          <p:nvPr>
            <p:ph type="title"/>
          </p:nvPr>
        </p:nvSpPr>
        <p:spPr/>
        <p:txBody>
          <a:bodyPr/>
          <a:lstStyle/>
          <a:p>
            <a:r>
              <a:rPr lang="de-CH" dirty="0"/>
              <a:t>Arten und Kategorien</a:t>
            </a:r>
          </a:p>
        </p:txBody>
      </p:sp>
      <p:sp>
        <p:nvSpPr>
          <p:cNvPr id="7" name="Rechteck 6"/>
          <p:cNvSpPr/>
          <p:nvPr/>
        </p:nvSpPr>
        <p:spPr>
          <a:xfrm>
            <a:off x="177799" y="2395728"/>
            <a:ext cx="8865617" cy="119786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CH"/>
          </a:p>
        </p:txBody>
      </p:sp>
      <p:sp>
        <p:nvSpPr>
          <p:cNvPr id="4" name="Textplatzhalter 3"/>
          <p:cNvSpPr>
            <a:spLocks noGrp="1"/>
          </p:cNvSpPr>
          <p:nvPr>
            <p:ph type="body" sz="quarter" idx="14"/>
          </p:nvPr>
        </p:nvSpPr>
        <p:spPr>
          <a:xfrm>
            <a:off x="177801" y="1965960"/>
            <a:ext cx="8785225" cy="4581143"/>
          </a:xfrm>
        </p:spPr>
        <p:txBody>
          <a:bodyPr>
            <a:normAutofit/>
          </a:bodyPr>
          <a:lstStyle/>
          <a:p>
            <a:pPr marL="0" indent="0">
              <a:buNone/>
            </a:pPr>
            <a:r>
              <a:rPr lang="de-CH" dirty="0" smtClean="0"/>
              <a:t>Arten in Bezug auf Kategorie </a:t>
            </a:r>
            <a:r>
              <a:rPr lang="de-CH" b="1" dirty="0" smtClean="0"/>
              <a:t>5:Externe Aufträge</a:t>
            </a:r>
          </a:p>
          <a:p>
            <a:pPr marL="447675" indent="-447675">
              <a:buFont typeface="Wingdings" panose="05000000000000000000" pitchFamily="2" charset="2"/>
              <a:buChar char="à"/>
            </a:pPr>
            <a:r>
              <a:rPr lang="de-CH" sz="2200" b="1" dirty="0">
                <a:sym typeface="Wingdings" panose="05000000000000000000" pitchFamily="2" charset="2"/>
              </a:rPr>
              <a:t>NIE</a:t>
            </a:r>
            <a:r>
              <a:rPr lang="de-CH" sz="2200" dirty="0">
                <a:sym typeface="Wingdings" panose="05000000000000000000" pitchFamily="2" charset="2"/>
              </a:rPr>
              <a:t> «Dauer» (kurz, lang, extralang), «Beraten», «Begleitperson». «Verständigung schwierig» und «Themen» ausfüllen!</a:t>
            </a:r>
          </a:p>
          <a:p>
            <a:pPr marL="447675" indent="-447675">
              <a:buFont typeface="Wingdings" panose="05000000000000000000" pitchFamily="2" charset="2"/>
              <a:buChar char="à"/>
            </a:pPr>
            <a:r>
              <a:rPr lang="de-CH" sz="2200" b="1" dirty="0" err="1" smtClean="0">
                <a:sym typeface="Wingdings" panose="05000000000000000000" pitchFamily="2" charset="2"/>
              </a:rPr>
              <a:t>Klientenbezogen</a:t>
            </a:r>
            <a:r>
              <a:rPr lang="de-CH" sz="2200" b="1" dirty="0" smtClean="0">
                <a:sym typeface="Wingdings" panose="05000000000000000000" pitchFamily="2" charset="2"/>
              </a:rPr>
              <a:t>!</a:t>
            </a:r>
            <a:r>
              <a:rPr lang="de-CH" sz="2600" b="1" dirty="0" smtClean="0"/>
              <a:t/>
            </a:r>
            <a:br>
              <a:rPr lang="de-CH" sz="2600" b="1" dirty="0" smtClean="0"/>
            </a:br>
            <a:endParaRPr lang="de-CH" sz="2600" b="1" dirty="0" smtClean="0"/>
          </a:p>
          <a:p>
            <a:pPr>
              <a:buFont typeface="Arial" panose="020B0604020202020204" pitchFamily="34" charset="0"/>
              <a:buChar char="•"/>
            </a:pPr>
            <a:r>
              <a:rPr lang="de-CH" b="1" dirty="0" smtClean="0"/>
              <a:t>5a_Helferrunde, Behörden inkludiert </a:t>
            </a:r>
            <a:r>
              <a:rPr lang="de-CH" sz="1700" dirty="0" smtClean="0">
                <a:solidFill>
                  <a:srgbClr val="FF0000"/>
                </a:solidFill>
              </a:rPr>
              <a:t>(keine Supervision!)</a:t>
            </a:r>
            <a:endParaRPr lang="de-CH" sz="1700" dirty="0">
              <a:solidFill>
                <a:srgbClr val="FF0000"/>
              </a:solidFill>
            </a:endParaRPr>
          </a:p>
          <a:p>
            <a:pPr>
              <a:buFont typeface="Arial" panose="020B0604020202020204" pitchFamily="34" charset="0"/>
              <a:buChar char="•"/>
            </a:pPr>
            <a:r>
              <a:rPr lang="de-CH" b="1" dirty="0" smtClean="0"/>
              <a:t>5b_Bericht schriftlich </a:t>
            </a:r>
            <a:r>
              <a:rPr lang="de-CH" sz="1800" dirty="0" smtClean="0">
                <a:solidFill>
                  <a:srgbClr val="FF0000"/>
                </a:solidFill>
              </a:rPr>
              <a:t>(</a:t>
            </a:r>
            <a:r>
              <a:rPr lang="de-CH" sz="1800" dirty="0">
                <a:solidFill>
                  <a:srgbClr val="FF0000"/>
                </a:solidFill>
              </a:rPr>
              <a:t>E</a:t>
            </a:r>
            <a:r>
              <a:rPr lang="de-CH" sz="1800" dirty="0" smtClean="0">
                <a:solidFill>
                  <a:srgbClr val="FF0000"/>
                </a:solidFill>
              </a:rPr>
              <a:t>rfassung eines Berichtes für eine Behörde)</a:t>
            </a:r>
            <a:endParaRPr lang="de-CH" sz="1800" dirty="0">
              <a:solidFill>
                <a:srgbClr val="FF0000"/>
              </a:solidFill>
            </a:endParaRPr>
          </a:p>
          <a:p>
            <a:pPr>
              <a:buFont typeface="Arial" panose="020B0604020202020204" pitchFamily="34" charset="0"/>
              <a:buChar char="•"/>
            </a:pPr>
            <a:r>
              <a:rPr lang="de-CH" b="1" dirty="0" smtClean="0"/>
              <a:t>5c_mündlicher Austausch </a:t>
            </a:r>
            <a:r>
              <a:rPr lang="de-CH" sz="1800" dirty="0" smtClean="0">
                <a:solidFill>
                  <a:srgbClr val="FF0000"/>
                </a:solidFill>
              </a:rPr>
              <a:t>(z.B. mit Sozialdienst, Betreuer, Fachstellen)</a:t>
            </a:r>
            <a:endParaRPr lang="de-CH" sz="1800" dirty="0">
              <a:solidFill>
                <a:srgbClr val="FF0000"/>
              </a:solidFill>
            </a:endParaRPr>
          </a:p>
          <a:p>
            <a:pPr>
              <a:buFont typeface="Arial" panose="020B0604020202020204" pitchFamily="34" charset="0"/>
              <a:buChar char="•"/>
            </a:pPr>
            <a:r>
              <a:rPr lang="de-CH" b="1" dirty="0" smtClean="0"/>
              <a:t>2a-2g	</a:t>
            </a:r>
            <a:r>
              <a:rPr lang="de-CH" sz="1800" dirty="0" smtClean="0"/>
              <a:t>wenn im Rahmen eines z.B. KESB – Auftrages, Beratungen erfolgen </a:t>
            </a:r>
            <a:r>
              <a:rPr lang="de-CH" sz="1800" dirty="0" smtClean="0">
                <a:solidFill>
                  <a:srgbClr val="FF0000"/>
                </a:solidFill>
                <a:sym typeface="Wingdings" panose="05000000000000000000" pitchFamily="2" charset="2"/>
              </a:rPr>
              <a:t> Erfassung von «Dauer» und «Themen»!</a:t>
            </a:r>
            <a:endParaRPr lang="de-CH" sz="1800" dirty="0" smtClean="0">
              <a:solidFill>
                <a:srgbClr val="FF0000"/>
              </a:solidFill>
            </a:endParaRPr>
          </a:p>
        </p:txBody>
      </p:sp>
    </p:spTree>
    <p:extLst>
      <p:ext uri="{BB962C8B-B14F-4D97-AF65-F5344CB8AC3E}">
        <p14:creationId xmlns:p14="http://schemas.microsoft.com/office/powerpoint/2010/main" val="506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77800" y="2212848"/>
            <a:ext cx="8785225" cy="5029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CH"/>
          </a:p>
        </p:txBody>
      </p:sp>
      <p:sp>
        <p:nvSpPr>
          <p:cNvPr id="2" name="Foliennummernplatzhalter 1"/>
          <p:cNvSpPr>
            <a:spLocks noGrp="1"/>
          </p:cNvSpPr>
          <p:nvPr>
            <p:ph type="sldNum" sz="quarter" idx="13"/>
          </p:nvPr>
        </p:nvSpPr>
        <p:spPr/>
        <p:txBody>
          <a:bodyPr/>
          <a:lstStyle/>
          <a:p>
            <a:fld id="{63343499-4781-8F47-9616-5D65C730EB58}" type="slidenum">
              <a:rPr lang="en-US" smtClean="0"/>
              <a:t>16</a:t>
            </a:fld>
            <a:endParaRPr lang="en-US"/>
          </a:p>
        </p:txBody>
      </p:sp>
      <p:sp>
        <p:nvSpPr>
          <p:cNvPr id="3" name="Titel 2"/>
          <p:cNvSpPr>
            <a:spLocks noGrp="1"/>
          </p:cNvSpPr>
          <p:nvPr>
            <p:ph type="title"/>
          </p:nvPr>
        </p:nvSpPr>
        <p:spPr/>
        <p:txBody>
          <a:bodyPr/>
          <a:lstStyle/>
          <a:p>
            <a:r>
              <a:rPr lang="de-CH" dirty="0"/>
              <a:t>Arten und Kategorien</a:t>
            </a:r>
          </a:p>
        </p:txBody>
      </p:sp>
      <p:sp>
        <p:nvSpPr>
          <p:cNvPr id="4" name="Textplatzhalter 3"/>
          <p:cNvSpPr>
            <a:spLocks noGrp="1"/>
          </p:cNvSpPr>
          <p:nvPr>
            <p:ph type="body" sz="quarter" idx="14"/>
          </p:nvPr>
        </p:nvSpPr>
        <p:spPr>
          <a:xfrm>
            <a:off x="177801" y="1865376"/>
            <a:ext cx="8785225" cy="4681727"/>
          </a:xfrm>
        </p:spPr>
        <p:txBody>
          <a:bodyPr>
            <a:normAutofit fontScale="85000" lnSpcReduction="20000"/>
          </a:bodyPr>
          <a:lstStyle/>
          <a:p>
            <a:pPr marL="0" indent="0">
              <a:buNone/>
            </a:pPr>
            <a:r>
              <a:rPr lang="de-CH" sz="1800" b="1" dirty="0" smtClean="0">
                <a:solidFill>
                  <a:srgbClr val="FF0000"/>
                </a:solidFill>
              </a:rPr>
              <a:t>Was ist noch Wichtig?</a:t>
            </a:r>
            <a:br>
              <a:rPr lang="de-CH" sz="1800" b="1" dirty="0" smtClean="0">
                <a:solidFill>
                  <a:srgbClr val="FF0000"/>
                </a:solidFill>
              </a:rPr>
            </a:br>
            <a:endParaRPr lang="de-CH" sz="1800" dirty="0"/>
          </a:p>
          <a:p>
            <a:pPr>
              <a:buFont typeface="Wingdings" panose="05000000000000000000" pitchFamily="2" charset="2"/>
              <a:buChar char="à"/>
            </a:pPr>
            <a:r>
              <a:rPr lang="de-CH" sz="1800" dirty="0" smtClean="0">
                <a:sym typeface="Wingdings" panose="05000000000000000000" pitchFamily="2" charset="2"/>
              </a:rPr>
              <a:t>Alle Felder sind im Handbuch </a:t>
            </a:r>
            <a:r>
              <a:rPr lang="de-CH" sz="1800" b="1" dirty="0" smtClean="0">
                <a:sym typeface="Wingdings" panose="05000000000000000000" pitchFamily="2" charset="2"/>
              </a:rPr>
              <a:t>«</a:t>
            </a:r>
            <a:r>
              <a:rPr lang="de-CH" sz="1800" b="1" dirty="0">
                <a:sym typeface="Wingdings" panose="05000000000000000000" pitchFamily="2" charset="2"/>
              </a:rPr>
              <a:t>A</a:t>
            </a:r>
            <a:r>
              <a:rPr lang="de-CH" sz="1800" b="1" dirty="0" smtClean="0">
                <a:sym typeface="Wingdings" panose="05000000000000000000" pitchFamily="2" charset="2"/>
              </a:rPr>
              <a:t>nleitungen und Weisungen MVB4» </a:t>
            </a:r>
            <a:r>
              <a:rPr lang="de-CH" sz="1800" dirty="0" smtClean="0">
                <a:sym typeface="Wingdings" panose="05000000000000000000" pitchFamily="2" charset="2"/>
              </a:rPr>
              <a:t>nochmals detailliert beschrieben!</a:t>
            </a:r>
          </a:p>
          <a:p>
            <a:pPr marL="0" indent="0">
              <a:buNone/>
            </a:pPr>
            <a:endParaRPr lang="de-CH" sz="1800" dirty="0" smtClean="0"/>
          </a:p>
          <a:p>
            <a:pPr>
              <a:buFontTx/>
              <a:buChar char="-"/>
            </a:pPr>
            <a:r>
              <a:rPr lang="de-CH" sz="1800" dirty="0" smtClean="0">
                <a:solidFill>
                  <a:srgbClr val="FF0000"/>
                </a:solidFill>
              </a:rPr>
              <a:t>Sollfelder</a:t>
            </a:r>
            <a:r>
              <a:rPr lang="de-CH" sz="1800" dirty="0" smtClean="0"/>
              <a:t> (gelb) wenn immer möglich ergänzen </a:t>
            </a:r>
            <a:r>
              <a:rPr lang="de-CH" sz="1800" dirty="0" smtClean="0">
                <a:sym typeface="Wingdings" panose="05000000000000000000" pitchFamily="2" charset="2"/>
              </a:rPr>
              <a:t> </a:t>
            </a:r>
            <a:r>
              <a:rPr lang="de-CH" sz="1800" dirty="0" smtClean="0">
                <a:solidFill>
                  <a:srgbClr val="FF0000"/>
                </a:solidFill>
                <a:sym typeface="Wingdings" panose="05000000000000000000" pitchFamily="2" charset="2"/>
              </a:rPr>
              <a:t>v.a. Nationalität!</a:t>
            </a:r>
            <a:endParaRPr lang="de-CH" sz="1800" dirty="0" smtClean="0">
              <a:solidFill>
                <a:srgbClr val="FF0000"/>
              </a:solidFill>
            </a:endParaRPr>
          </a:p>
          <a:p>
            <a:pPr>
              <a:buFontTx/>
              <a:buChar char="-"/>
            </a:pPr>
            <a:r>
              <a:rPr lang="de-CH" sz="1800" dirty="0">
                <a:solidFill>
                  <a:srgbClr val="FF0000"/>
                </a:solidFill>
              </a:rPr>
              <a:t>Fallstatus </a:t>
            </a:r>
            <a:r>
              <a:rPr lang="de-CH" sz="1800" dirty="0" smtClean="0"/>
              <a:t>kann freiwillig eingegeben werden</a:t>
            </a:r>
          </a:p>
          <a:p>
            <a:pPr>
              <a:buFontTx/>
              <a:buChar char="-"/>
            </a:pPr>
            <a:r>
              <a:rPr lang="de-CH" sz="1800" dirty="0" smtClean="0">
                <a:solidFill>
                  <a:srgbClr val="FF0000"/>
                </a:solidFill>
              </a:rPr>
              <a:t>Kontaktaufnahme: den allerersten Kontakt mit den Eltern angeben. </a:t>
            </a:r>
            <a:r>
              <a:rPr lang="de-CH" sz="1800" b="1" dirty="0" smtClean="0">
                <a:solidFill>
                  <a:srgbClr val="FF0000"/>
                </a:solidFill>
              </a:rPr>
              <a:t>Dieser wird danach nicht wieder geändert!</a:t>
            </a:r>
            <a:r>
              <a:rPr lang="de-CH" sz="1800" dirty="0" smtClean="0">
                <a:solidFill>
                  <a:srgbClr val="FF0000"/>
                </a:solidFill>
              </a:rPr>
              <a:t/>
            </a:r>
            <a:br>
              <a:rPr lang="de-CH" sz="1800" dirty="0" smtClean="0">
                <a:solidFill>
                  <a:srgbClr val="FF0000"/>
                </a:solidFill>
              </a:rPr>
            </a:br>
            <a:r>
              <a:rPr lang="de-CH" sz="1800" dirty="0" smtClean="0"/>
              <a:t>Wenn wichtige Informationen oder eine Überdurchschnittliche Zeit (&gt; als 20min) aus dem ersten Kontakt entstehen (Ohne Beratung) können diese unter 1a oder 1b erfasst werden. </a:t>
            </a:r>
            <a:r>
              <a:rPr lang="de-CH" sz="1800" dirty="0" smtClean="0">
                <a:solidFill>
                  <a:srgbClr val="FF0000"/>
                </a:solidFill>
              </a:rPr>
              <a:t>Zeit nur wenn massiv &gt; 20min!</a:t>
            </a:r>
          </a:p>
          <a:p>
            <a:pPr>
              <a:buFontTx/>
              <a:buChar char="-"/>
            </a:pPr>
            <a:r>
              <a:rPr lang="de-CH" sz="1800" dirty="0">
                <a:solidFill>
                  <a:srgbClr val="FF0000"/>
                </a:solidFill>
              </a:rPr>
              <a:t>«Themen»: </a:t>
            </a:r>
            <a:r>
              <a:rPr lang="de-CH" sz="1800" dirty="0" smtClean="0"/>
              <a:t>Bei Kurzen Beratung max. 3 </a:t>
            </a:r>
            <a:r>
              <a:rPr lang="de-CH" sz="1800" dirty="0"/>
              <a:t>T</a:t>
            </a:r>
            <a:r>
              <a:rPr lang="de-CH" sz="1800" dirty="0" smtClean="0"/>
              <a:t>hemen, bei Langen Beratungen max. 5 Themen</a:t>
            </a:r>
          </a:p>
          <a:p>
            <a:pPr>
              <a:buFontTx/>
              <a:buChar char="-"/>
            </a:pPr>
            <a:r>
              <a:rPr lang="de-CH" sz="1800" dirty="0">
                <a:solidFill>
                  <a:srgbClr val="FF0000"/>
                </a:solidFill>
              </a:rPr>
              <a:t>Wegzeiten</a:t>
            </a:r>
            <a:r>
              <a:rPr lang="de-CH" sz="1800" dirty="0" smtClean="0"/>
              <a:t> bei Hausbesuchen müssen separat in eurer Zeiterfassung des Arbeitgebers erfasst werden. Darf keinem Klienten zugeteilt werden.</a:t>
            </a:r>
          </a:p>
          <a:p>
            <a:pPr>
              <a:buFontTx/>
              <a:buChar char="-"/>
            </a:pPr>
            <a:r>
              <a:rPr lang="de-CH" sz="1800" dirty="0" smtClean="0"/>
              <a:t>Zeiterfassung bei </a:t>
            </a:r>
            <a:r>
              <a:rPr lang="de-CH" sz="1800" dirty="0">
                <a:solidFill>
                  <a:srgbClr val="FF0000"/>
                </a:solidFill>
              </a:rPr>
              <a:t>Gruppenberatungen</a:t>
            </a:r>
            <a:r>
              <a:rPr lang="de-CH" sz="1800" dirty="0" smtClean="0"/>
              <a:t>: Arbeitszeit/Dauer = Effektive Beratungszeit  und mit Vor- und Nachbereitung (Arbeitszeit) durch Anzahl Kinder z.B. 3 Kindern für eine Stunde Beratung = 20min Dauer «kurz» bei der jeweiligen Familie eintragen.</a:t>
            </a:r>
          </a:p>
          <a:p>
            <a:pPr>
              <a:buFontTx/>
              <a:buChar char="-"/>
            </a:pPr>
            <a:r>
              <a:rPr lang="de-CH" sz="1800" dirty="0" smtClean="0"/>
              <a:t>Feld </a:t>
            </a:r>
            <a:r>
              <a:rPr lang="de-CH" sz="1800" dirty="0">
                <a:solidFill>
                  <a:srgbClr val="FF0000"/>
                </a:solidFill>
              </a:rPr>
              <a:t>«Beraten</a:t>
            </a:r>
            <a:r>
              <a:rPr lang="de-CH" sz="1800" dirty="0" smtClean="0">
                <a:solidFill>
                  <a:srgbClr val="FF0000"/>
                </a:solidFill>
              </a:rPr>
              <a:t>» / «Begleitung» </a:t>
            </a:r>
            <a:r>
              <a:rPr lang="de-CH" sz="1800" dirty="0" smtClean="0"/>
              <a:t>nur bei 1a-1c und bei 2a-2g ausfüllen</a:t>
            </a:r>
          </a:p>
        </p:txBody>
      </p:sp>
    </p:spTree>
    <p:extLst>
      <p:ext uri="{BB962C8B-B14F-4D97-AF65-F5344CB8AC3E}">
        <p14:creationId xmlns:p14="http://schemas.microsoft.com/office/powerpoint/2010/main" val="44814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17</a:t>
            </a:fld>
            <a:endParaRPr lang="en-US"/>
          </a:p>
        </p:txBody>
      </p:sp>
      <p:sp>
        <p:nvSpPr>
          <p:cNvPr id="3" name="Titel 2"/>
          <p:cNvSpPr>
            <a:spLocks noGrp="1"/>
          </p:cNvSpPr>
          <p:nvPr>
            <p:ph type="title"/>
          </p:nvPr>
        </p:nvSpPr>
        <p:spPr/>
        <p:txBody>
          <a:bodyPr/>
          <a:lstStyle/>
          <a:p>
            <a:r>
              <a:rPr lang="de-CH" dirty="0" err="1"/>
              <a:t>Intakeprozess</a:t>
            </a:r>
            <a:endParaRPr lang="de-CH" dirty="0"/>
          </a:p>
        </p:txBody>
      </p:sp>
      <p:sp>
        <p:nvSpPr>
          <p:cNvPr id="4" name="Textplatzhalter 3"/>
          <p:cNvSpPr>
            <a:spLocks noGrp="1"/>
          </p:cNvSpPr>
          <p:nvPr>
            <p:ph type="body" sz="quarter" idx="14"/>
          </p:nvPr>
        </p:nvSpPr>
        <p:spPr/>
        <p:txBody>
          <a:bodyPr>
            <a:normAutofit fontScale="92500" lnSpcReduction="20000"/>
          </a:bodyPr>
          <a:lstStyle/>
          <a:p>
            <a:pPr marL="0" indent="0">
              <a:buNone/>
            </a:pPr>
            <a:r>
              <a:rPr lang="de-CH" dirty="0" smtClean="0">
                <a:solidFill>
                  <a:srgbClr val="FF0000"/>
                </a:solidFill>
              </a:rPr>
              <a:t>Ziel</a:t>
            </a:r>
          </a:p>
          <a:p>
            <a:r>
              <a:rPr lang="de-CH" dirty="0" smtClean="0"/>
              <a:t>Korrekte </a:t>
            </a:r>
            <a:r>
              <a:rPr lang="de-CH" dirty="0"/>
              <a:t>Erfassung der durch die Zuweisenden Stellen gelieferte Daten ins </a:t>
            </a:r>
            <a:r>
              <a:rPr lang="de-CH" dirty="0" smtClean="0"/>
              <a:t>MVB4</a:t>
            </a:r>
          </a:p>
          <a:p>
            <a:r>
              <a:rPr lang="de-CH" dirty="0" smtClean="0"/>
              <a:t>Alle </a:t>
            </a:r>
            <a:r>
              <a:rPr lang="de-CH" dirty="0"/>
              <a:t>Geburtsmeldungen und Zuzüger bis 5 Jahre sind erfasst und werden brieflich, per Mail oder telefonisch </a:t>
            </a:r>
            <a:r>
              <a:rPr lang="de-CH" dirty="0" smtClean="0"/>
              <a:t>kontaktiert.</a:t>
            </a:r>
          </a:p>
          <a:p>
            <a:r>
              <a:rPr lang="de-CH" dirty="0" smtClean="0">
                <a:solidFill>
                  <a:srgbClr val="FF0000"/>
                </a:solidFill>
              </a:rPr>
              <a:t>Im </a:t>
            </a:r>
            <a:r>
              <a:rPr lang="de-CH" dirty="0">
                <a:solidFill>
                  <a:srgbClr val="FF0000"/>
                </a:solidFill>
              </a:rPr>
              <a:t>Schnitt dauert der </a:t>
            </a:r>
            <a:r>
              <a:rPr lang="de-CH" dirty="0" err="1">
                <a:solidFill>
                  <a:srgbClr val="FF0000"/>
                </a:solidFill>
              </a:rPr>
              <a:t>Intakeprozess</a:t>
            </a:r>
            <a:r>
              <a:rPr lang="de-CH" dirty="0">
                <a:solidFill>
                  <a:srgbClr val="FF0000"/>
                </a:solidFill>
              </a:rPr>
              <a:t> </a:t>
            </a:r>
            <a:r>
              <a:rPr lang="de-CH" b="1" dirty="0">
                <a:solidFill>
                  <a:srgbClr val="FF0000"/>
                </a:solidFill>
              </a:rPr>
              <a:t>20 Minuten</a:t>
            </a:r>
            <a:r>
              <a:rPr lang="de-CH" dirty="0"/>
              <a:t>. Diese Zeit wird bei einem brieflichen oder Mail Versand nicht über das Programm erfasst. Telefonate nur mit der effektiven Telefonzeit wenn diese den Durchschnitt des ganzen Prozesses von 20 Minuten massiv überschreiten. Die Vor- und Nachbereitung (</a:t>
            </a:r>
            <a:r>
              <a:rPr lang="de-CH" dirty="0" smtClean="0"/>
              <a:t>Erhalten </a:t>
            </a:r>
            <a:r>
              <a:rPr lang="de-CH" dirty="0"/>
              <a:t>der Meldung, Eintragen ins MVB4 Programm usw.) ist in den 20 Minuten </a:t>
            </a:r>
            <a:r>
              <a:rPr lang="de-CH" dirty="0" smtClean="0"/>
              <a:t>enthalten.</a:t>
            </a:r>
          </a:p>
          <a:p>
            <a:r>
              <a:rPr lang="de-CH" dirty="0" smtClean="0"/>
              <a:t>Der </a:t>
            </a:r>
            <a:r>
              <a:rPr lang="de-CH" dirty="0"/>
              <a:t>Arbeitsaufwand beträgt also </a:t>
            </a:r>
            <a:r>
              <a:rPr lang="de-CH" dirty="0">
                <a:solidFill>
                  <a:srgbClr val="FF0000"/>
                </a:solidFill>
              </a:rPr>
              <a:t>Anzahl Geburten x 20 Minuten </a:t>
            </a:r>
            <a:r>
              <a:rPr lang="de-CH" dirty="0"/>
              <a:t>und muss zur ersichtlichen Arbeitszeit aus dem MVB4 Programm dazu gerechnet werden.</a:t>
            </a:r>
          </a:p>
        </p:txBody>
      </p:sp>
    </p:spTree>
    <p:extLst>
      <p:ext uri="{BB962C8B-B14F-4D97-AF65-F5344CB8AC3E}">
        <p14:creationId xmlns:p14="http://schemas.microsoft.com/office/powerpoint/2010/main" val="275455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18</a:t>
            </a:fld>
            <a:endParaRPr lang="en-US"/>
          </a:p>
        </p:txBody>
      </p:sp>
      <p:sp>
        <p:nvSpPr>
          <p:cNvPr id="3" name="Titel 2"/>
          <p:cNvSpPr>
            <a:spLocks noGrp="1"/>
          </p:cNvSpPr>
          <p:nvPr>
            <p:ph type="title"/>
          </p:nvPr>
        </p:nvSpPr>
        <p:spPr/>
        <p:txBody>
          <a:bodyPr/>
          <a:lstStyle/>
          <a:p>
            <a:r>
              <a:rPr lang="de-CH" dirty="0" err="1"/>
              <a:t>Intakeprozess</a:t>
            </a:r>
            <a:endParaRPr lang="de-CH" dirty="0"/>
          </a:p>
        </p:txBody>
      </p:sp>
      <p:sp>
        <p:nvSpPr>
          <p:cNvPr id="4" name="Textplatzhalter 3"/>
          <p:cNvSpPr>
            <a:spLocks noGrp="1"/>
          </p:cNvSpPr>
          <p:nvPr>
            <p:ph type="body" sz="quarter" idx="14"/>
          </p:nvPr>
        </p:nvSpPr>
        <p:spPr>
          <a:xfrm>
            <a:off x="177799" y="1962150"/>
            <a:ext cx="4472741" cy="4714875"/>
          </a:xfrm>
        </p:spPr>
        <p:txBody>
          <a:bodyPr>
            <a:normAutofit/>
          </a:bodyPr>
          <a:lstStyle/>
          <a:p>
            <a:pPr marL="0" indent="0">
              <a:buNone/>
            </a:pPr>
            <a:endParaRPr lang="de-CH" dirty="0" smtClean="0">
              <a:solidFill>
                <a:srgbClr val="FF0000"/>
              </a:solidFill>
            </a:endParaRPr>
          </a:p>
          <a:p>
            <a:pPr marL="0" indent="0">
              <a:buNone/>
            </a:pPr>
            <a:endParaRPr lang="de-CH" dirty="0">
              <a:solidFill>
                <a:srgbClr val="FF0000"/>
              </a:solidFill>
            </a:endParaRPr>
          </a:p>
          <a:p>
            <a:pPr marL="0" indent="0">
              <a:buNone/>
            </a:pPr>
            <a:r>
              <a:rPr lang="de-CH" dirty="0" err="1">
                <a:hlinkClick r:id="rId2"/>
              </a:rPr>
              <a:t>Intake</a:t>
            </a:r>
            <a:r>
              <a:rPr lang="de-CH" dirty="0">
                <a:hlinkClick r:id="rId2"/>
              </a:rPr>
              <a:t> Prozess Präsentation - Erklärung Beraterinnen von Denise Hodel auf </a:t>
            </a:r>
            <a:r>
              <a:rPr lang="de-CH" dirty="0" err="1">
                <a:hlinkClick r:id="rId2"/>
              </a:rPr>
              <a:t>Prezi</a:t>
            </a:r>
            <a:r>
              <a:rPr lang="de-CH" dirty="0">
                <a:hlinkClick r:id="rId2"/>
              </a:rPr>
              <a:t> Video</a:t>
            </a:r>
            <a:endParaRPr lang="de-CH" dirty="0" smtClean="0">
              <a:solidFill>
                <a:srgbClr val="FF0000"/>
              </a:solidFill>
            </a:endParaRPr>
          </a:p>
          <a:p>
            <a:pPr marL="0" indent="0">
              <a:buNone/>
            </a:pPr>
            <a:r>
              <a:rPr lang="de-CH" dirty="0" smtClean="0">
                <a:solidFill>
                  <a:srgbClr val="FF0000"/>
                </a:solidFill>
              </a:rPr>
              <a:t>Fragen zum </a:t>
            </a:r>
            <a:r>
              <a:rPr lang="de-CH" dirty="0" err="1" smtClean="0">
                <a:solidFill>
                  <a:srgbClr val="FF0000"/>
                </a:solidFill>
              </a:rPr>
              <a:t>Intakeprozess</a:t>
            </a:r>
            <a:r>
              <a:rPr lang="de-CH" dirty="0" smtClean="0">
                <a:solidFill>
                  <a:srgbClr val="FF0000"/>
                </a:solidFill>
              </a:rPr>
              <a:t>?</a:t>
            </a:r>
          </a:p>
          <a:p>
            <a:pPr marL="0" indent="0">
              <a:buNone/>
            </a:pPr>
            <a:endParaRPr lang="de-CH" dirty="0" smtClean="0">
              <a:solidFill>
                <a:srgbClr val="FF0000"/>
              </a:solidFill>
            </a:endParaRPr>
          </a:p>
          <a:p>
            <a:pPr marL="0" indent="0">
              <a:buNone/>
            </a:pPr>
            <a:endParaRPr lang="de-CH" dirty="0">
              <a:solidFill>
                <a:srgbClr val="FF0000"/>
              </a:solidFill>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736" y="1131189"/>
            <a:ext cx="3697224" cy="5545836"/>
          </a:xfrm>
          <a:prstGeom prst="rect">
            <a:avLst/>
          </a:prstGeom>
        </p:spPr>
      </p:pic>
      <p:sp>
        <p:nvSpPr>
          <p:cNvPr id="6" name="Textfeld 5"/>
          <p:cNvSpPr txBox="1"/>
          <p:nvPr/>
        </p:nvSpPr>
        <p:spPr>
          <a:xfrm>
            <a:off x="6922008" y="6511084"/>
            <a:ext cx="1616148" cy="200055"/>
          </a:xfrm>
          <a:prstGeom prst="rect">
            <a:avLst/>
          </a:prstGeom>
          <a:noFill/>
        </p:spPr>
        <p:txBody>
          <a:bodyPr wrap="none" rtlCol="0">
            <a:spAutoFit/>
          </a:bodyPr>
          <a:lstStyle/>
          <a:p>
            <a:r>
              <a:rPr lang="de-CH" sz="700" dirty="0" smtClean="0"/>
              <a:t>Foto </a:t>
            </a:r>
            <a:r>
              <a:rPr lang="de-CH" sz="700" dirty="0" err="1" smtClean="0"/>
              <a:t>by</a:t>
            </a:r>
            <a:r>
              <a:rPr lang="de-CH" sz="700" dirty="0" smtClean="0"/>
              <a:t> Junior Ferreira on </a:t>
            </a:r>
            <a:r>
              <a:rPr lang="de-CH" sz="700" dirty="0" err="1" smtClean="0"/>
              <a:t>Unsplash</a:t>
            </a:r>
            <a:endParaRPr lang="de-CH" sz="700" dirty="0"/>
          </a:p>
        </p:txBody>
      </p:sp>
    </p:spTree>
    <p:extLst>
      <p:ext uri="{BB962C8B-B14F-4D97-AF65-F5344CB8AC3E}">
        <p14:creationId xmlns:p14="http://schemas.microsoft.com/office/powerpoint/2010/main" val="38563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19</a:t>
            </a:fld>
            <a:endParaRPr lang="en-US"/>
          </a:p>
        </p:txBody>
      </p:sp>
      <p:sp>
        <p:nvSpPr>
          <p:cNvPr id="3" name="Titel 2"/>
          <p:cNvSpPr>
            <a:spLocks noGrp="1"/>
          </p:cNvSpPr>
          <p:nvPr>
            <p:ph type="title"/>
          </p:nvPr>
        </p:nvSpPr>
        <p:spPr/>
        <p:txBody>
          <a:bodyPr/>
          <a:lstStyle/>
          <a:p>
            <a:r>
              <a:rPr lang="de-CH" dirty="0"/>
              <a:t>Was tun </a:t>
            </a:r>
            <a:r>
              <a:rPr lang="de-CH" dirty="0" err="1"/>
              <a:t>SuperUserinnen</a:t>
            </a:r>
            <a:r>
              <a:rPr lang="de-CH" dirty="0"/>
              <a:t>?</a:t>
            </a:r>
          </a:p>
        </p:txBody>
      </p:sp>
      <p:sp>
        <p:nvSpPr>
          <p:cNvPr id="4" name="Textplatzhalter 3"/>
          <p:cNvSpPr>
            <a:spLocks noGrp="1"/>
          </p:cNvSpPr>
          <p:nvPr>
            <p:ph type="body" sz="quarter" idx="14"/>
          </p:nvPr>
        </p:nvSpPr>
        <p:spPr/>
        <p:txBody>
          <a:bodyPr/>
          <a:lstStyle/>
          <a:p>
            <a:r>
              <a:rPr lang="de-CH" dirty="0" smtClean="0"/>
              <a:t>Sie erstellen die Controlling Listen (Dubletten und Tätigkeiten) und leiten diese zur Korrektur an die Mitarbeiterinnen weiter</a:t>
            </a:r>
          </a:p>
          <a:p>
            <a:r>
              <a:rPr lang="de-CH" dirty="0" smtClean="0"/>
              <a:t>Sie erstellen die jährliche Statistik </a:t>
            </a:r>
          </a:p>
          <a:p>
            <a:r>
              <a:rPr lang="de-CH" dirty="0" smtClean="0"/>
              <a:t>Sie passen die Daten im Setup an und laden diese in der </a:t>
            </a:r>
            <a:r>
              <a:rPr lang="de-CH" dirty="0"/>
              <a:t>T</a:t>
            </a:r>
            <a:r>
              <a:rPr lang="de-CH" dirty="0" smtClean="0"/>
              <a:t>eamversion für alle hoch.</a:t>
            </a:r>
          </a:p>
          <a:p>
            <a:r>
              <a:rPr lang="de-CH" dirty="0" smtClean="0"/>
              <a:t>Sie leiten Fragen aus dem Team an Denise weiter</a:t>
            </a:r>
          </a:p>
          <a:p>
            <a:endParaRPr lang="de-CH" dirty="0"/>
          </a:p>
        </p:txBody>
      </p:sp>
    </p:spTree>
    <p:extLst>
      <p:ext uri="{BB962C8B-B14F-4D97-AF65-F5344CB8AC3E}">
        <p14:creationId xmlns:p14="http://schemas.microsoft.com/office/powerpoint/2010/main" val="69739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2</a:t>
            </a:fld>
            <a:endParaRPr lang="en-US"/>
          </a:p>
        </p:txBody>
      </p:sp>
      <p:sp>
        <p:nvSpPr>
          <p:cNvPr id="3" name="Titel 2"/>
          <p:cNvSpPr>
            <a:spLocks noGrp="1"/>
          </p:cNvSpPr>
          <p:nvPr>
            <p:ph type="title"/>
          </p:nvPr>
        </p:nvSpPr>
        <p:spPr/>
        <p:txBody>
          <a:bodyPr/>
          <a:lstStyle/>
          <a:p>
            <a:r>
              <a:rPr lang="de-CH" dirty="0" smtClean="0"/>
              <a:t>Ziele</a:t>
            </a:r>
            <a:endParaRPr lang="de-CH" dirty="0"/>
          </a:p>
        </p:txBody>
      </p:sp>
      <p:sp>
        <p:nvSpPr>
          <p:cNvPr id="4" name="Textplatzhalter 3"/>
          <p:cNvSpPr>
            <a:spLocks noGrp="1"/>
          </p:cNvSpPr>
          <p:nvPr>
            <p:ph type="body" sz="quarter" idx="14"/>
          </p:nvPr>
        </p:nvSpPr>
        <p:spPr/>
        <p:txBody>
          <a:bodyPr>
            <a:normAutofit/>
          </a:bodyPr>
          <a:lstStyle/>
          <a:p>
            <a:pPr marL="539750" indent="-447675">
              <a:buFont typeface="Courier New" panose="02070309020205020404" pitchFamily="49" charset="0"/>
              <a:buChar char="o"/>
            </a:pPr>
            <a:r>
              <a:rPr lang="de-CH" dirty="0" smtClean="0"/>
              <a:t>Die MV Beraterin fühlt sich sicher in der Dateneingabe</a:t>
            </a:r>
          </a:p>
          <a:p>
            <a:pPr marL="539750" indent="-447675">
              <a:buFont typeface="Courier New" panose="02070309020205020404" pitchFamily="49" charset="0"/>
              <a:buChar char="o"/>
            </a:pPr>
            <a:r>
              <a:rPr lang="de-CH" dirty="0" smtClean="0"/>
              <a:t>Die MV Beraterin weiss, wo sie sich die fehlenden Informationen abholen kann und kennt die Dokumentationsunterlagen</a:t>
            </a:r>
          </a:p>
          <a:p>
            <a:pPr marL="539750" indent="-447675">
              <a:buFont typeface="Courier New" panose="02070309020205020404" pitchFamily="49" charset="0"/>
              <a:buChar char="o"/>
            </a:pPr>
            <a:r>
              <a:rPr lang="de-CH" dirty="0"/>
              <a:t>Die MV Beraterin kann die Setup Daten korrekt eingeben</a:t>
            </a:r>
          </a:p>
          <a:p>
            <a:pPr marL="539750" indent="-447675">
              <a:buFont typeface="Courier New" panose="02070309020205020404" pitchFamily="49" charset="0"/>
              <a:buChar char="o"/>
            </a:pPr>
            <a:r>
              <a:rPr lang="de-CH" dirty="0" smtClean="0"/>
              <a:t>Die MV Beraterin kann eine Controlling Liste erstellen und diese auswerten</a:t>
            </a:r>
          </a:p>
          <a:p>
            <a:pPr marL="539750" indent="-447675">
              <a:buFont typeface="Courier New" panose="02070309020205020404" pitchFamily="49" charset="0"/>
              <a:buChar char="o"/>
            </a:pPr>
            <a:r>
              <a:rPr lang="de-CH" dirty="0" smtClean="0"/>
              <a:t>Die MV Beraterin weiss um die </a:t>
            </a:r>
            <a:r>
              <a:rPr lang="de-CH" dirty="0"/>
              <a:t>W</a:t>
            </a:r>
            <a:r>
              <a:rPr lang="de-CH" dirty="0" smtClean="0"/>
              <a:t>ichtigkeit der einheitlichen Dateneingabe</a:t>
            </a:r>
          </a:p>
          <a:p>
            <a:pPr marL="539750" indent="-447675">
              <a:buFont typeface="Courier New" panose="02070309020205020404" pitchFamily="49" charset="0"/>
              <a:buChar char="o"/>
            </a:pPr>
            <a:r>
              <a:rPr lang="de-CH" dirty="0" smtClean="0"/>
              <a:t>Die MV Beraterin/Super </a:t>
            </a:r>
            <a:r>
              <a:rPr lang="de-CH" dirty="0" err="1" smtClean="0"/>
              <a:t>Userin</a:t>
            </a:r>
            <a:r>
              <a:rPr lang="de-CH" dirty="0" smtClean="0"/>
              <a:t> kann die jährliche Statistik erstellen</a:t>
            </a:r>
            <a:endParaRPr lang="de-CH" dirty="0"/>
          </a:p>
        </p:txBody>
      </p:sp>
    </p:spTree>
    <p:extLst>
      <p:ext uri="{BB962C8B-B14F-4D97-AF65-F5344CB8AC3E}">
        <p14:creationId xmlns:p14="http://schemas.microsoft.com/office/powerpoint/2010/main" val="413963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20</a:t>
            </a:fld>
            <a:endParaRPr lang="en-US"/>
          </a:p>
        </p:txBody>
      </p:sp>
      <p:sp>
        <p:nvSpPr>
          <p:cNvPr id="3" name="Titel 2"/>
          <p:cNvSpPr>
            <a:spLocks noGrp="1"/>
          </p:cNvSpPr>
          <p:nvPr>
            <p:ph type="title"/>
          </p:nvPr>
        </p:nvSpPr>
        <p:spPr/>
        <p:txBody>
          <a:bodyPr/>
          <a:lstStyle/>
          <a:p>
            <a:r>
              <a:rPr lang="de-CH" dirty="0"/>
              <a:t>Controlling erstellen und </a:t>
            </a:r>
            <a:r>
              <a:rPr lang="de-CH" dirty="0" smtClean="0"/>
              <a:t>auswerten</a:t>
            </a:r>
            <a:endParaRPr lang="de-CH" dirty="0"/>
          </a:p>
        </p:txBody>
      </p:sp>
      <p:sp>
        <p:nvSpPr>
          <p:cNvPr id="4" name="Textplatzhalter 3"/>
          <p:cNvSpPr>
            <a:spLocks noGrp="1"/>
          </p:cNvSpPr>
          <p:nvPr>
            <p:ph type="body" sz="quarter" idx="14"/>
          </p:nvPr>
        </p:nvSpPr>
        <p:spPr/>
        <p:txBody>
          <a:bodyPr>
            <a:normAutofit/>
          </a:bodyPr>
          <a:lstStyle/>
          <a:p>
            <a:pPr marL="0" indent="0">
              <a:buNone/>
            </a:pPr>
            <a:r>
              <a:rPr lang="de-CH" sz="2000" dirty="0" smtClean="0">
                <a:solidFill>
                  <a:srgbClr val="FF0000"/>
                </a:solidFill>
              </a:rPr>
              <a:t>Controlling Vorlage </a:t>
            </a:r>
            <a:r>
              <a:rPr lang="de-CH" sz="2000" dirty="0" smtClean="0">
                <a:solidFill>
                  <a:srgbClr val="FF0000"/>
                </a:solidFill>
              </a:rPr>
              <a:t>erstellen</a:t>
            </a:r>
          </a:p>
          <a:p>
            <a:pPr marL="0" indent="0">
              <a:buNone/>
            </a:pPr>
            <a:endParaRPr lang="de-CH" sz="2000" dirty="0">
              <a:solidFill>
                <a:srgbClr val="FF0000"/>
              </a:solidFill>
            </a:endParaRPr>
          </a:p>
          <a:p>
            <a:pPr marL="0" indent="0">
              <a:buNone/>
            </a:pPr>
            <a:r>
              <a:rPr lang="de-CH" sz="2000" dirty="0" smtClean="0">
                <a:solidFill>
                  <a:srgbClr val="FF0000"/>
                </a:solidFill>
              </a:rPr>
              <a:t>(Film ist im Internen Bereich der HP)</a:t>
            </a:r>
            <a:endParaRPr lang="de-CH" sz="2000" dirty="0">
              <a:solidFill>
                <a:srgbClr val="FF0000"/>
              </a:solidFill>
            </a:endParaRPr>
          </a:p>
        </p:txBody>
      </p:sp>
    </p:spTree>
    <p:extLst>
      <p:ext uri="{BB962C8B-B14F-4D97-AF65-F5344CB8AC3E}">
        <p14:creationId xmlns:p14="http://schemas.microsoft.com/office/powerpoint/2010/main" val="2988585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21</a:t>
            </a:fld>
            <a:endParaRPr lang="en-US"/>
          </a:p>
        </p:txBody>
      </p:sp>
      <p:sp>
        <p:nvSpPr>
          <p:cNvPr id="3" name="Titel 2"/>
          <p:cNvSpPr>
            <a:spLocks noGrp="1"/>
          </p:cNvSpPr>
          <p:nvPr>
            <p:ph type="title"/>
          </p:nvPr>
        </p:nvSpPr>
        <p:spPr/>
        <p:txBody>
          <a:bodyPr/>
          <a:lstStyle/>
          <a:p>
            <a:r>
              <a:rPr lang="de-CH" dirty="0"/>
              <a:t>Controlling erstellen und </a:t>
            </a:r>
            <a:r>
              <a:rPr lang="de-CH" dirty="0" smtClean="0"/>
              <a:t>auswerten</a:t>
            </a:r>
            <a:endParaRPr lang="de-CH" dirty="0"/>
          </a:p>
        </p:txBody>
      </p:sp>
      <p:sp>
        <p:nvSpPr>
          <p:cNvPr id="4" name="Textplatzhalter 3"/>
          <p:cNvSpPr>
            <a:spLocks noGrp="1"/>
          </p:cNvSpPr>
          <p:nvPr>
            <p:ph type="body" sz="quarter" idx="14"/>
          </p:nvPr>
        </p:nvSpPr>
        <p:spPr/>
        <p:txBody>
          <a:bodyPr>
            <a:normAutofit/>
          </a:bodyPr>
          <a:lstStyle/>
          <a:p>
            <a:pPr marL="0" indent="0">
              <a:buNone/>
            </a:pPr>
            <a:r>
              <a:rPr lang="de-CH" sz="2000" dirty="0" smtClean="0">
                <a:solidFill>
                  <a:srgbClr val="FF0000"/>
                </a:solidFill>
              </a:rPr>
              <a:t>Controlling mit Vorlage </a:t>
            </a:r>
            <a:r>
              <a:rPr lang="de-CH" sz="2000" dirty="0" smtClean="0">
                <a:solidFill>
                  <a:srgbClr val="FF0000"/>
                </a:solidFill>
              </a:rPr>
              <a:t>erstellen</a:t>
            </a:r>
          </a:p>
          <a:p>
            <a:pPr marL="0" indent="0">
              <a:buNone/>
            </a:pPr>
            <a:endParaRPr lang="de-CH" sz="2000" dirty="0">
              <a:solidFill>
                <a:srgbClr val="FF0000"/>
              </a:solidFill>
            </a:endParaRPr>
          </a:p>
          <a:p>
            <a:pPr marL="0" indent="0">
              <a:buNone/>
            </a:pPr>
            <a:r>
              <a:rPr lang="de-CH" sz="2000" dirty="0" smtClean="0">
                <a:solidFill>
                  <a:srgbClr val="FF0000"/>
                </a:solidFill>
              </a:rPr>
              <a:t>(Film ist im </a:t>
            </a:r>
            <a:r>
              <a:rPr lang="de-CH" sz="2000" smtClean="0">
                <a:solidFill>
                  <a:srgbClr val="FF0000"/>
                </a:solidFill>
              </a:rPr>
              <a:t>internen Bereich der HP)</a:t>
            </a:r>
            <a:endParaRPr lang="de-CH" sz="2000" dirty="0" smtClean="0">
              <a:solidFill>
                <a:srgbClr val="FF0000"/>
              </a:solidFill>
            </a:endParaRPr>
          </a:p>
          <a:p>
            <a:pPr marL="0" indent="0">
              <a:buNone/>
            </a:pPr>
            <a:endParaRPr lang="de-CH" sz="2000" dirty="0">
              <a:solidFill>
                <a:srgbClr val="FF0000"/>
              </a:solidFill>
            </a:endParaRPr>
          </a:p>
        </p:txBody>
      </p:sp>
    </p:spTree>
    <p:extLst>
      <p:ext uri="{BB962C8B-B14F-4D97-AF65-F5344CB8AC3E}">
        <p14:creationId xmlns:p14="http://schemas.microsoft.com/office/powerpoint/2010/main" val="1999010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22</a:t>
            </a:fld>
            <a:endParaRPr lang="en-US"/>
          </a:p>
        </p:txBody>
      </p:sp>
      <p:sp>
        <p:nvSpPr>
          <p:cNvPr id="3" name="Titel 2"/>
          <p:cNvSpPr>
            <a:spLocks noGrp="1"/>
          </p:cNvSpPr>
          <p:nvPr>
            <p:ph type="title"/>
          </p:nvPr>
        </p:nvSpPr>
        <p:spPr/>
        <p:txBody>
          <a:bodyPr/>
          <a:lstStyle/>
          <a:p>
            <a:r>
              <a:rPr lang="de-CH" dirty="0"/>
              <a:t>Controlling erstellen und </a:t>
            </a:r>
            <a:r>
              <a:rPr lang="de-CH" dirty="0" smtClean="0"/>
              <a:t>auswerten</a:t>
            </a:r>
            <a:endParaRPr lang="de-CH" dirty="0"/>
          </a:p>
        </p:txBody>
      </p:sp>
      <p:sp>
        <p:nvSpPr>
          <p:cNvPr id="4" name="Textplatzhalter 3"/>
          <p:cNvSpPr>
            <a:spLocks noGrp="1"/>
          </p:cNvSpPr>
          <p:nvPr>
            <p:ph type="body" sz="quarter" idx="14"/>
          </p:nvPr>
        </p:nvSpPr>
        <p:spPr/>
        <p:txBody>
          <a:bodyPr>
            <a:normAutofit/>
          </a:bodyPr>
          <a:lstStyle/>
          <a:p>
            <a:pPr>
              <a:buFontTx/>
              <a:buChar char="-"/>
            </a:pPr>
            <a:r>
              <a:rPr lang="de-CH" sz="2000" dirty="0" smtClean="0"/>
              <a:t>Im April 2020 leicht angepasste Liste</a:t>
            </a:r>
          </a:p>
          <a:p>
            <a:pPr marL="0" indent="0">
              <a:buNone/>
            </a:pPr>
            <a:r>
              <a:rPr lang="de-CH" sz="2000" dirty="0" smtClean="0">
                <a:solidFill>
                  <a:srgbClr val="FF0000"/>
                </a:solidFill>
              </a:rPr>
              <a:t>	</a:t>
            </a:r>
            <a:r>
              <a:rPr lang="de-CH" sz="2000" dirty="0" smtClean="0">
                <a:solidFill>
                  <a:srgbClr val="FF0000"/>
                </a:solidFill>
                <a:sym typeface="Wingdings" panose="05000000000000000000" pitchFamily="2" charset="2"/>
              </a:rPr>
              <a:t> </a:t>
            </a:r>
            <a:r>
              <a:rPr lang="de-CH" sz="2000" dirty="0" smtClean="0">
                <a:solidFill>
                  <a:srgbClr val="FF0000"/>
                </a:solidFill>
              </a:rPr>
              <a:t>Alle aktuellen Listen sind im Internen Bereich der HP abgelegt!</a:t>
            </a:r>
          </a:p>
          <a:p>
            <a:pPr>
              <a:buFontTx/>
              <a:buChar char="-"/>
            </a:pPr>
            <a:r>
              <a:rPr lang="de-CH" sz="2000" dirty="0" smtClean="0"/>
              <a:t>Funktion «sortieren» nutzen. V.a. um zu sehen, dass bei den einzelnen Kategorien überall eine Arbeitszeit und nur bei den 2er eine «Dauer» und «Beraten» drin ist.</a:t>
            </a:r>
          </a:p>
          <a:p>
            <a:pPr>
              <a:buFontTx/>
              <a:buChar char="-"/>
            </a:pPr>
            <a:endParaRPr lang="de-CH" sz="2000" dirty="0" smtClean="0"/>
          </a:p>
          <a:p>
            <a:pPr marL="0" indent="0">
              <a:buNone/>
            </a:pPr>
            <a:endParaRPr lang="de-CH" sz="2000" dirty="0">
              <a:solidFill>
                <a:srgbClr val="FF0000"/>
              </a:solidFill>
            </a:endParaRPr>
          </a:p>
        </p:txBody>
      </p:sp>
      <p:pic>
        <p:nvPicPr>
          <p:cNvPr id="5" name="Grafik 4"/>
          <p:cNvPicPr>
            <a:picLocks noChangeAspect="1"/>
          </p:cNvPicPr>
          <p:nvPr/>
        </p:nvPicPr>
        <p:blipFill>
          <a:blip r:embed="rId2"/>
          <a:stretch>
            <a:fillRect/>
          </a:stretch>
        </p:blipFill>
        <p:spPr>
          <a:xfrm>
            <a:off x="2673858" y="3533970"/>
            <a:ext cx="6332040" cy="2967414"/>
          </a:xfrm>
          <a:prstGeom prst="rect">
            <a:avLst/>
          </a:prstGeom>
        </p:spPr>
      </p:pic>
    </p:spTree>
    <p:extLst>
      <p:ext uri="{BB962C8B-B14F-4D97-AF65-F5344CB8AC3E}">
        <p14:creationId xmlns:p14="http://schemas.microsoft.com/office/powerpoint/2010/main" val="35952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23</a:t>
            </a:fld>
            <a:endParaRPr lang="en-US"/>
          </a:p>
        </p:txBody>
      </p:sp>
      <p:sp>
        <p:nvSpPr>
          <p:cNvPr id="3" name="Titel 2"/>
          <p:cNvSpPr>
            <a:spLocks noGrp="1"/>
          </p:cNvSpPr>
          <p:nvPr>
            <p:ph type="title"/>
          </p:nvPr>
        </p:nvSpPr>
        <p:spPr/>
        <p:txBody>
          <a:bodyPr/>
          <a:lstStyle/>
          <a:p>
            <a:r>
              <a:rPr lang="de-CH" dirty="0"/>
              <a:t>Controlling erstellen und </a:t>
            </a:r>
            <a:r>
              <a:rPr lang="de-CH" dirty="0" smtClean="0"/>
              <a:t>auswerten</a:t>
            </a:r>
            <a:endParaRPr lang="de-CH" dirty="0"/>
          </a:p>
        </p:txBody>
      </p:sp>
      <p:sp>
        <p:nvSpPr>
          <p:cNvPr id="4" name="Textplatzhalter 3"/>
          <p:cNvSpPr>
            <a:spLocks noGrp="1"/>
          </p:cNvSpPr>
          <p:nvPr>
            <p:ph type="body" sz="quarter" idx="14"/>
          </p:nvPr>
        </p:nvSpPr>
        <p:spPr/>
        <p:txBody>
          <a:bodyPr>
            <a:normAutofit/>
          </a:bodyPr>
          <a:lstStyle/>
          <a:p>
            <a:pPr marL="0" indent="0">
              <a:buNone/>
            </a:pPr>
            <a:r>
              <a:rPr lang="de-CH" sz="2000" dirty="0" smtClean="0">
                <a:solidFill>
                  <a:srgbClr val="FF0000"/>
                </a:solidFill>
              </a:rPr>
              <a:t>Ablauf eines Controllings</a:t>
            </a:r>
          </a:p>
          <a:p>
            <a:pPr marL="0" indent="0">
              <a:buNone/>
            </a:pPr>
            <a:endParaRPr lang="de-CH" sz="2000" dirty="0" smtClean="0">
              <a:solidFill>
                <a:srgbClr val="FF0000"/>
              </a:solidFill>
            </a:endParaRPr>
          </a:p>
          <a:p>
            <a:pPr>
              <a:buFontTx/>
              <a:buChar char="-"/>
            </a:pPr>
            <a:r>
              <a:rPr lang="de-CH" sz="2000" dirty="0" smtClean="0"/>
              <a:t>Controlling Liste erstellen </a:t>
            </a:r>
            <a:r>
              <a:rPr lang="de-CH" sz="2000" dirty="0" smtClean="0">
                <a:sym typeface="Wingdings" panose="05000000000000000000" pitchFamily="2" charset="2"/>
              </a:rPr>
              <a:t> fehlende/falsche Angaben </a:t>
            </a:r>
            <a:r>
              <a:rPr lang="de-CH" sz="2000" i="1" dirty="0" smtClean="0">
                <a:sym typeface="Wingdings" panose="05000000000000000000" pitchFamily="2" charset="2"/>
              </a:rPr>
              <a:t>(siehe nächste Folie) </a:t>
            </a:r>
            <a:r>
              <a:rPr lang="de-CH" sz="2000" dirty="0" smtClean="0">
                <a:sym typeface="Wingdings" panose="05000000000000000000" pitchFamily="2" charset="2"/>
              </a:rPr>
              <a:t>direkt im MVB4 anpassen  evtl. zur Überprüfung nochmals eine Liste erstellen</a:t>
            </a:r>
          </a:p>
          <a:p>
            <a:pPr>
              <a:buFontTx/>
              <a:buChar char="-"/>
            </a:pPr>
            <a:r>
              <a:rPr lang="de-CH" sz="2000" dirty="0" smtClean="0">
                <a:sym typeface="Wingdings" panose="05000000000000000000" pitchFamily="2" charset="2"/>
              </a:rPr>
              <a:t>Controlling wenn möglich monatlich durchführen, erspart Arbeitszeit, da wiederkehrende Fehler eher erkannt werden</a:t>
            </a:r>
          </a:p>
          <a:p>
            <a:pPr>
              <a:buFontTx/>
              <a:buChar char="-"/>
            </a:pPr>
            <a:r>
              <a:rPr lang="de-CH" sz="2000" dirty="0" smtClean="0">
                <a:sym typeface="Wingdings" panose="05000000000000000000" pitchFamily="2" charset="2"/>
              </a:rPr>
              <a:t>Bei Fragen, kann die Controlling Liste an Denise zur Durchsicht gesandt werden</a:t>
            </a:r>
          </a:p>
          <a:p>
            <a:pPr>
              <a:buFontTx/>
              <a:buChar char="-"/>
            </a:pPr>
            <a:endParaRPr lang="de-CH" sz="2000" dirty="0">
              <a:solidFill>
                <a:srgbClr val="FF0000"/>
              </a:solidFill>
              <a:sym typeface="Wingdings" panose="05000000000000000000" pitchFamily="2" charset="2"/>
            </a:endParaRPr>
          </a:p>
          <a:p>
            <a:pPr marL="0" indent="0">
              <a:buNone/>
            </a:pPr>
            <a:r>
              <a:rPr lang="de-CH" sz="2000" dirty="0" smtClean="0">
                <a:solidFill>
                  <a:srgbClr val="FF0000"/>
                </a:solidFill>
                <a:sym typeface="Wingdings" panose="05000000000000000000" pitchFamily="2" charset="2"/>
              </a:rPr>
              <a:t> Derselbe Ablauf gilt auch für die </a:t>
            </a:r>
            <a:r>
              <a:rPr lang="de-CH" sz="2000" dirty="0" err="1" smtClean="0">
                <a:solidFill>
                  <a:srgbClr val="FF0000"/>
                </a:solidFill>
                <a:sym typeface="Wingdings" panose="05000000000000000000" pitchFamily="2" charset="2"/>
              </a:rPr>
              <a:t>Duplettensuche</a:t>
            </a:r>
            <a:r>
              <a:rPr lang="de-CH" sz="2000" dirty="0" smtClean="0">
                <a:solidFill>
                  <a:srgbClr val="FF0000"/>
                </a:solidFill>
                <a:sym typeface="Wingdings" panose="05000000000000000000" pitchFamily="2" charset="2"/>
              </a:rPr>
              <a:t>!</a:t>
            </a:r>
            <a:endParaRPr lang="de-CH" sz="2000" dirty="0" smtClean="0">
              <a:solidFill>
                <a:srgbClr val="FF0000"/>
              </a:solidFill>
            </a:endParaRPr>
          </a:p>
          <a:p>
            <a:pPr marL="0" indent="0">
              <a:buNone/>
            </a:pPr>
            <a:endParaRPr lang="de-CH" sz="2000" dirty="0">
              <a:solidFill>
                <a:srgbClr val="FF0000"/>
              </a:solidFill>
            </a:endParaRPr>
          </a:p>
        </p:txBody>
      </p:sp>
    </p:spTree>
    <p:extLst>
      <p:ext uri="{BB962C8B-B14F-4D97-AF65-F5344CB8AC3E}">
        <p14:creationId xmlns:p14="http://schemas.microsoft.com/office/powerpoint/2010/main" val="28238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24</a:t>
            </a:fld>
            <a:endParaRPr lang="en-US"/>
          </a:p>
        </p:txBody>
      </p:sp>
      <p:sp>
        <p:nvSpPr>
          <p:cNvPr id="3" name="Titel 2"/>
          <p:cNvSpPr>
            <a:spLocks noGrp="1"/>
          </p:cNvSpPr>
          <p:nvPr>
            <p:ph type="title"/>
          </p:nvPr>
        </p:nvSpPr>
        <p:spPr/>
        <p:txBody>
          <a:bodyPr/>
          <a:lstStyle/>
          <a:p>
            <a:r>
              <a:rPr lang="de-CH" dirty="0"/>
              <a:t>Controlling erstellen und </a:t>
            </a:r>
            <a:r>
              <a:rPr lang="de-CH" dirty="0" smtClean="0"/>
              <a:t>auswerten</a:t>
            </a:r>
            <a:endParaRPr lang="de-CH" dirty="0"/>
          </a:p>
        </p:txBody>
      </p:sp>
      <p:sp>
        <p:nvSpPr>
          <p:cNvPr id="4" name="Textplatzhalter 3"/>
          <p:cNvSpPr>
            <a:spLocks noGrp="1"/>
          </p:cNvSpPr>
          <p:nvPr>
            <p:ph type="body" sz="quarter" idx="14"/>
          </p:nvPr>
        </p:nvSpPr>
        <p:spPr/>
        <p:txBody>
          <a:bodyPr>
            <a:normAutofit/>
          </a:bodyPr>
          <a:lstStyle/>
          <a:p>
            <a:pPr marL="0" indent="0">
              <a:buNone/>
            </a:pPr>
            <a:r>
              <a:rPr lang="de-CH" sz="2000" dirty="0" smtClean="0">
                <a:solidFill>
                  <a:srgbClr val="FF0000"/>
                </a:solidFill>
              </a:rPr>
              <a:t>Wichtige Punkte im Controlling</a:t>
            </a:r>
          </a:p>
          <a:p>
            <a:pPr>
              <a:buFont typeface="Wingdings" panose="05000000000000000000" pitchFamily="2" charset="2"/>
              <a:buChar char="à"/>
            </a:pPr>
            <a:r>
              <a:rPr lang="de-CH" sz="2000" b="1" dirty="0" smtClean="0">
                <a:sym typeface="Wingdings" panose="05000000000000000000" pitchFamily="2" charset="2"/>
              </a:rPr>
              <a:t>Korrekte Schreibweisen </a:t>
            </a:r>
            <a:r>
              <a:rPr lang="de-CH" sz="2000" dirty="0" smtClean="0">
                <a:sym typeface="Wingdings" panose="05000000000000000000" pitchFamily="2" charset="2"/>
              </a:rPr>
              <a:t>in allen Spalten</a:t>
            </a:r>
          </a:p>
          <a:p>
            <a:pPr>
              <a:buFont typeface="Wingdings" panose="05000000000000000000" pitchFamily="2" charset="2"/>
              <a:buChar char="à"/>
            </a:pPr>
            <a:r>
              <a:rPr lang="de-CH" sz="2000" dirty="0" smtClean="0">
                <a:sym typeface="Wingdings" panose="05000000000000000000" pitchFamily="2" charset="2"/>
              </a:rPr>
              <a:t>Überall ausgefüllt muss sein:</a:t>
            </a:r>
          </a:p>
          <a:p>
            <a:pPr lvl="3">
              <a:buFont typeface="Wingdings" panose="05000000000000000000" pitchFamily="2" charset="2"/>
              <a:buChar char="à"/>
            </a:pPr>
            <a:r>
              <a:rPr lang="de-CH" sz="2000" b="1" dirty="0" smtClean="0">
                <a:sym typeface="Wingdings" panose="05000000000000000000" pitchFamily="2" charset="2"/>
              </a:rPr>
              <a:t>Geburtsdatum</a:t>
            </a:r>
          </a:p>
          <a:p>
            <a:pPr lvl="3">
              <a:buFont typeface="Wingdings" panose="05000000000000000000" pitchFamily="2" charset="2"/>
              <a:buChar char="à"/>
            </a:pPr>
            <a:r>
              <a:rPr lang="de-CH" sz="2000" b="1" dirty="0" smtClean="0">
                <a:sym typeface="Wingdings" panose="05000000000000000000" pitchFamily="2" charset="2"/>
              </a:rPr>
              <a:t>PLZ</a:t>
            </a:r>
          </a:p>
          <a:p>
            <a:pPr lvl="3">
              <a:buFont typeface="Wingdings" panose="05000000000000000000" pitchFamily="2" charset="2"/>
              <a:buChar char="à"/>
            </a:pPr>
            <a:r>
              <a:rPr lang="de-CH" sz="2000" b="1" dirty="0" smtClean="0">
                <a:sym typeface="Wingdings" panose="05000000000000000000" pitchFamily="2" charset="2"/>
              </a:rPr>
              <a:t>KM Nationalität</a:t>
            </a:r>
          </a:p>
          <a:p>
            <a:pPr lvl="3">
              <a:buFont typeface="Wingdings" panose="05000000000000000000" pitchFamily="2" charset="2"/>
              <a:buChar char="à"/>
            </a:pPr>
            <a:r>
              <a:rPr lang="de-CH" sz="2000" b="1" dirty="0" smtClean="0">
                <a:sym typeface="Wingdings" panose="05000000000000000000" pitchFamily="2" charset="2"/>
              </a:rPr>
              <a:t>Kontaktaufnahme</a:t>
            </a:r>
          </a:p>
          <a:p>
            <a:pPr lvl="3">
              <a:buFont typeface="Wingdings" panose="05000000000000000000" pitchFamily="2" charset="2"/>
              <a:buChar char="à"/>
            </a:pPr>
            <a:r>
              <a:rPr lang="de-CH" sz="2000" b="1" dirty="0" smtClean="0">
                <a:sym typeface="Wingdings" panose="05000000000000000000" pitchFamily="2" charset="2"/>
              </a:rPr>
              <a:t>In 2er Kategorien: Kategorie, Art, Dauer, Beraten, Zeit</a:t>
            </a:r>
          </a:p>
          <a:p>
            <a:pPr marL="810000" lvl="3" indent="0">
              <a:buNone/>
            </a:pPr>
            <a:endParaRPr lang="de-CH" sz="2000" b="1" dirty="0" smtClean="0">
              <a:sym typeface="Wingdings" panose="05000000000000000000" pitchFamily="2" charset="2"/>
            </a:endParaRPr>
          </a:p>
          <a:p>
            <a:pPr marL="265113" lvl="3" indent="-265113">
              <a:buFont typeface="Wingdings" panose="05000000000000000000" pitchFamily="2" charset="2"/>
              <a:buChar char="à"/>
            </a:pPr>
            <a:r>
              <a:rPr lang="de-CH" sz="2000" b="1" dirty="0" smtClean="0">
                <a:solidFill>
                  <a:srgbClr val="FF0000"/>
                </a:solidFill>
                <a:sym typeface="Wingdings" panose="05000000000000000000" pitchFamily="2" charset="2"/>
              </a:rPr>
              <a:t>Achtung: nicht immer sind fehlende/falsche Felder gelb markiert!</a:t>
            </a:r>
            <a:endParaRPr lang="de-CH" sz="2000" b="1" dirty="0" smtClean="0">
              <a:solidFill>
                <a:srgbClr val="FF0000"/>
              </a:solidFill>
            </a:endParaRPr>
          </a:p>
          <a:p>
            <a:pPr marL="0" indent="0">
              <a:buNone/>
            </a:pPr>
            <a:endParaRPr lang="de-CH" sz="2000" dirty="0" smtClean="0">
              <a:solidFill>
                <a:srgbClr val="FF0000"/>
              </a:solidFill>
            </a:endParaRPr>
          </a:p>
          <a:p>
            <a:pPr marL="0" indent="0">
              <a:buNone/>
            </a:pPr>
            <a:endParaRPr lang="de-CH" sz="2000" dirty="0" smtClean="0">
              <a:solidFill>
                <a:srgbClr val="FF0000"/>
              </a:solidFill>
            </a:endParaRPr>
          </a:p>
          <a:p>
            <a:pPr marL="0" indent="0">
              <a:buNone/>
            </a:pPr>
            <a:endParaRPr lang="de-CH" sz="2000" dirty="0" smtClean="0">
              <a:solidFill>
                <a:srgbClr val="FF0000"/>
              </a:solidFill>
            </a:endParaRPr>
          </a:p>
          <a:p>
            <a:pPr marL="0" indent="0">
              <a:buNone/>
            </a:pPr>
            <a:endParaRPr lang="de-CH" sz="2000" dirty="0">
              <a:solidFill>
                <a:srgbClr val="FF0000"/>
              </a:solidFill>
            </a:endParaRPr>
          </a:p>
        </p:txBody>
      </p:sp>
    </p:spTree>
    <p:extLst>
      <p:ext uri="{BB962C8B-B14F-4D97-AF65-F5344CB8AC3E}">
        <p14:creationId xmlns:p14="http://schemas.microsoft.com/office/powerpoint/2010/main" val="82463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25</a:t>
            </a:fld>
            <a:endParaRPr lang="en-US"/>
          </a:p>
        </p:txBody>
      </p:sp>
      <p:sp>
        <p:nvSpPr>
          <p:cNvPr id="3" name="Titel 2"/>
          <p:cNvSpPr>
            <a:spLocks noGrp="1"/>
          </p:cNvSpPr>
          <p:nvPr>
            <p:ph type="title"/>
          </p:nvPr>
        </p:nvSpPr>
        <p:spPr/>
        <p:txBody>
          <a:bodyPr/>
          <a:lstStyle/>
          <a:p>
            <a:r>
              <a:rPr lang="de-CH" dirty="0"/>
              <a:t>Statistik erstellen</a:t>
            </a:r>
          </a:p>
        </p:txBody>
      </p:sp>
      <p:sp>
        <p:nvSpPr>
          <p:cNvPr id="4" name="Textplatzhalter 3"/>
          <p:cNvSpPr>
            <a:spLocks noGrp="1"/>
          </p:cNvSpPr>
          <p:nvPr>
            <p:ph type="body" sz="quarter" idx="14"/>
          </p:nvPr>
        </p:nvSpPr>
        <p:spPr/>
        <p:txBody>
          <a:bodyPr>
            <a:normAutofit fontScale="92500" lnSpcReduction="10000"/>
          </a:bodyPr>
          <a:lstStyle/>
          <a:p>
            <a:pPr marL="0" indent="0">
              <a:buNone/>
            </a:pPr>
            <a:r>
              <a:rPr lang="de-CH" dirty="0" smtClean="0">
                <a:solidFill>
                  <a:srgbClr val="FF0000"/>
                </a:solidFill>
              </a:rPr>
              <a:t>Wieso ist die Statistik so wichtig?</a:t>
            </a:r>
          </a:p>
          <a:p>
            <a:r>
              <a:rPr lang="de-CH" dirty="0" smtClean="0"/>
              <a:t>Wir machen unsere Arbeit gegenüber Leistungsfinanzieren sichtbar (Gemeinden und Kanton)</a:t>
            </a:r>
          </a:p>
          <a:p>
            <a:r>
              <a:rPr lang="de-CH" dirty="0" smtClean="0"/>
              <a:t>Wir erhalten ein politisch wirksames </a:t>
            </a:r>
            <a:r>
              <a:rPr lang="de-CH" dirty="0" err="1" smtClean="0"/>
              <a:t>Argumentarium</a:t>
            </a:r>
            <a:endParaRPr lang="de-CH" dirty="0" smtClean="0"/>
          </a:p>
          <a:p>
            <a:r>
              <a:rPr lang="de-CH" dirty="0" smtClean="0"/>
              <a:t>Wir erkennen Trends früher</a:t>
            </a:r>
          </a:p>
          <a:p>
            <a:r>
              <a:rPr lang="de-CH" dirty="0" smtClean="0"/>
              <a:t>Wir können vergleichen und von «</a:t>
            </a:r>
            <a:r>
              <a:rPr lang="de-CH" dirty="0" err="1" smtClean="0"/>
              <a:t>Good</a:t>
            </a:r>
            <a:r>
              <a:rPr lang="de-CH" dirty="0" smtClean="0"/>
              <a:t> Practice» lernen</a:t>
            </a:r>
          </a:p>
          <a:p>
            <a:r>
              <a:rPr lang="de-CH" dirty="0" smtClean="0">
                <a:solidFill>
                  <a:srgbClr val="FF0000"/>
                </a:solidFill>
              </a:rPr>
              <a:t>Zudem ist im Leitfaden der MVB des Kantons das Übermitteln von Beratungsdaten von den Gemeinden an den Kanton beschrieben</a:t>
            </a:r>
          </a:p>
          <a:p>
            <a:pPr marL="0" indent="0">
              <a:buNone/>
            </a:pPr>
            <a:endParaRPr lang="de-CH" dirty="0" smtClean="0">
              <a:solidFill>
                <a:srgbClr val="FF0000"/>
              </a:solidFill>
            </a:endParaRPr>
          </a:p>
          <a:p>
            <a:pPr marL="0" indent="0">
              <a:buNone/>
            </a:pPr>
            <a:r>
              <a:rPr lang="de-CH" dirty="0" smtClean="0">
                <a:solidFill>
                  <a:srgbClr val="FF0000"/>
                </a:solidFill>
                <a:sym typeface="Wingdings" panose="05000000000000000000" pitchFamily="2" charset="2"/>
              </a:rPr>
              <a:t>	</a:t>
            </a:r>
            <a:r>
              <a:rPr lang="de-CH" b="1" dirty="0" smtClean="0">
                <a:solidFill>
                  <a:srgbClr val="FF0000"/>
                </a:solidFill>
              </a:rPr>
              <a:t>Folglich ist Statistik wichtig für die Weiterentwicklung der 		Profession Mütter- und Väterberatung!</a:t>
            </a:r>
          </a:p>
          <a:p>
            <a:endParaRPr lang="de-CH" dirty="0">
              <a:hlinkClick r:id="rId2"/>
            </a:endParaRPr>
          </a:p>
        </p:txBody>
      </p:sp>
    </p:spTree>
    <p:extLst>
      <p:ext uri="{BB962C8B-B14F-4D97-AF65-F5344CB8AC3E}">
        <p14:creationId xmlns:p14="http://schemas.microsoft.com/office/powerpoint/2010/main" val="337958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26</a:t>
            </a:fld>
            <a:endParaRPr lang="en-US"/>
          </a:p>
        </p:txBody>
      </p:sp>
      <p:sp>
        <p:nvSpPr>
          <p:cNvPr id="3" name="Titel 2"/>
          <p:cNvSpPr>
            <a:spLocks noGrp="1"/>
          </p:cNvSpPr>
          <p:nvPr>
            <p:ph type="title"/>
          </p:nvPr>
        </p:nvSpPr>
        <p:spPr/>
        <p:txBody>
          <a:bodyPr/>
          <a:lstStyle/>
          <a:p>
            <a:r>
              <a:rPr lang="de-CH" dirty="0"/>
              <a:t>Statistik erstellen</a:t>
            </a:r>
          </a:p>
        </p:txBody>
      </p:sp>
      <p:sp>
        <p:nvSpPr>
          <p:cNvPr id="4" name="Textplatzhalter 3"/>
          <p:cNvSpPr>
            <a:spLocks noGrp="1"/>
          </p:cNvSpPr>
          <p:nvPr>
            <p:ph type="body" sz="quarter" idx="14"/>
          </p:nvPr>
        </p:nvSpPr>
        <p:spPr/>
        <p:txBody>
          <a:bodyPr/>
          <a:lstStyle/>
          <a:p>
            <a:r>
              <a:rPr lang="de-CH" dirty="0" smtClean="0"/>
              <a:t>Nur gute Datenqualität ist zur Auswertung geeignet!</a:t>
            </a:r>
            <a:br>
              <a:rPr lang="de-CH" dirty="0" smtClean="0"/>
            </a:br>
            <a:r>
              <a:rPr lang="de-CH" dirty="0" smtClean="0">
                <a:solidFill>
                  <a:srgbClr val="FF0000"/>
                </a:solidFill>
                <a:sym typeface="Wingdings" panose="05000000000000000000" pitchFamily="2" charset="2"/>
              </a:rPr>
              <a:t> Vorgängiges/regelmässiges Controlling machen!</a:t>
            </a:r>
            <a:endParaRPr lang="de-CH" dirty="0" smtClean="0">
              <a:solidFill>
                <a:srgbClr val="FF0000"/>
              </a:solidFill>
            </a:endParaRPr>
          </a:p>
          <a:p>
            <a:r>
              <a:rPr lang="de-CH" dirty="0" smtClean="0"/>
              <a:t>Bei gleicher Eingabe sind die Daten auch vergleichbar</a:t>
            </a:r>
          </a:p>
          <a:p>
            <a:r>
              <a:rPr lang="de-CH" dirty="0" smtClean="0"/>
              <a:t>Controlling Korrekturen erst am Ende des Jahres sind sehr aufwändig!</a:t>
            </a:r>
          </a:p>
          <a:p>
            <a:endParaRPr lang="de-CH" dirty="0" smtClean="0"/>
          </a:p>
          <a:p>
            <a:pPr marL="0" indent="0">
              <a:buNone/>
            </a:pPr>
            <a:r>
              <a:rPr lang="de-CH" dirty="0" smtClean="0">
                <a:hlinkClick r:id="rId2"/>
              </a:rPr>
              <a:t>MVB4 </a:t>
            </a:r>
            <a:r>
              <a:rPr lang="de-CH" dirty="0">
                <a:hlinkClick r:id="rId2"/>
              </a:rPr>
              <a:t>Informationen - Mütter- und Väterberatung BL (muetterberatung-bl-bs.ch</a:t>
            </a:r>
            <a:r>
              <a:rPr lang="de-CH" dirty="0" smtClean="0">
                <a:hlinkClick r:id="rId2"/>
              </a:rPr>
              <a:t>)</a:t>
            </a:r>
            <a:r>
              <a:rPr lang="de-CH" dirty="0" smtClean="0"/>
              <a:t> </a:t>
            </a:r>
            <a:r>
              <a:rPr lang="de-CH" dirty="0" smtClean="0">
                <a:sym typeface="Wingdings" panose="05000000000000000000" pitchFamily="2" charset="2"/>
              </a:rPr>
              <a:t> Anleitung Statistik BL</a:t>
            </a:r>
          </a:p>
          <a:p>
            <a:pPr marL="0" indent="0">
              <a:buNone/>
            </a:pPr>
            <a:r>
              <a:rPr lang="de-CH" dirty="0">
                <a:hlinkClick r:id="rId3"/>
              </a:rPr>
              <a:t>Kanton BL Standardbrief DH (muetterberatung-bl-bs.ch</a:t>
            </a:r>
            <a:r>
              <a:rPr lang="de-CH" dirty="0" smtClean="0">
                <a:hlinkClick r:id="rId3"/>
              </a:rPr>
              <a:t>)</a:t>
            </a:r>
            <a:r>
              <a:rPr lang="de-CH" dirty="0" smtClean="0"/>
              <a:t> </a:t>
            </a:r>
            <a:r>
              <a:rPr lang="de-CH" dirty="0" smtClean="0">
                <a:sym typeface="Wingdings" panose="05000000000000000000" pitchFamily="2" charset="2"/>
              </a:rPr>
              <a:t> Word Anleitung</a:t>
            </a:r>
            <a:endParaRPr lang="de-CH" dirty="0" smtClean="0"/>
          </a:p>
          <a:p>
            <a:endParaRPr lang="de-CH" dirty="0">
              <a:hlinkClick r:id="rId2"/>
            </a:endParaRPr>
          </a:p>
        </p:txBody>
      </p:sp>
    </p:spTree>
    <p:extLst>
      <p:ext uri="{BB962C8B-B14F-4D97-AF65-F5344CB8AC3E}">
        <p14:creationId xmlns:p14="http://schemas.microsoft.com/office/powerpoint/2010/main" val="278587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4169568" y="1465933"/>
            <a:ext cx="3328416" cy="2211609"/>
          </a:xfrm>
          <a:prstGeom prst="rect">
            <a:avLst/>
          </a:prstGeom>
        </p:spPr>
      </p:pic>
      <p:sp>
        <p:nvSpPr>
          <p:cNvPr id="2" name="Foliennummernplatzhalter 1"/>
          <p:cNvSpPr>
            <a:spLocks noGrp="1"/>
          </p:cNvSpPr>
          <p:nvPr>
            <p:ph type="sldNum" sz="quarter" idx="13"/>
          </p:nvPr>
        </p:nvSpPr>
        <p:spPr/>
        <p:txBody>
          <a:bodyPr/>
          <a:lstStyle/>
          <a:p>
            <a:fld id="{63343499-4781-8F47-9616-5D65C730EB58}" type="slidenum">
              <a:rPr lang="en-US" smtClean="0"/>
              <a:t>27</a:t>
            </a:fld>
            <a:endParaRPr lang="en-US"/>
          </a:p>
        </p:txBody>
      </p:sp>
      <p:sp>
        <p:nvSpPr>
          <p:cNvPr id="3" name="Titel 2"/>
          <p:cNvSpPr>
            <a:spLocks noGrp="1"/>
          </p:cNvSpPr>
          <p:nvPr>
            <p:ph type="title"/>
          </p:nvPr>
        </p:nvSpPr>
        <p:spPr/>
        <p:txBody>
          <a:bodyPr/>
          <a:lstStyle/>
          <a:p>
            <a:r>
              <a:rPr lang="de-CH" dirty="0"/>
              <a:t>Statistik </a:t>
            </a:r>
            <a:r>
              <a:rPr lang="de-CH" dirty="0" smtClean="0"/>
              <a:t>erstellen</a:t>
            </a:r>
            <a:br>
              <a:rPr lang="de-CH" dirty="0" smtClean="0"/>
            </a:br>
            <a:endParaRPr lang="de-CH" dirty="0"/>
          </a:p>
        </p:txBody>
      </p:sp>
      <p:sp>
        <p:nvSpPr>
          <p:cNvPr id="4" name="Textplatzhalter 3"/>
          <p:cNvSpPr>
            <a:spLocks noGrp="1"/>
          </p:cNvSpPr>
          <p:nvPr>
            <p:ph type="body" sz="quarter" idx="14"/>
          </p:nvPr>
        </p:nvSpPr>
        <p:spPr>
          <a:xfrm>
            <a:off x="177801" y="1962150"/>
            <a:ext cx="8785225" cy="4714875"/>
          </a:xfrm>
        </p:spPr>
        <p:txBody>
          <a:bodyPr>
            <a:normAutofit fontScale="85000" lnSpcReduction="20000"/>
          </a:bodyPr>
          <a:lstStyle/>
          <a:p>
            <a:pPr marL="0" indent="0">
              <a:buNone/>
            </a:pPr>
            <a:r>
              <a:rPr lang="de-CH" dirty="0" smtClean="0"/>
              <a:t>Rückmeldungen des Statistischen Amtes aus 2020 </a:t>
            </a:r>
            <a:r>
              <a:rPr lang="de-CH" sz="1400" dirty="0" smtClean="0"/>
              <a:t>(Gesamthaft &gt;10’000 Datensätze)</a:t>
            </a:r>
          </a:p>
          <a:p>
            <a:pPr marL="0" indent="0">
              <a:buNone/>
            </a:pPr>
            <a:endParaRPr lang="de-CH" dirty="0" smtClean="0"/>
          </a:p>
          <a:p>
            <a:pPr>
              <a:buFontTx/>
              <a:buChar char="-"/>
            </a:pPr>
            <a:r>
              <a:rPr lang="de-CH" b="1" dirty="0" smtClean="0"/>
              <a:t>PLZ</a:t>
            </a:r>
            <a:r>
              <a:rPr lang="de-CH" dirty="0" smtClean="0"/>
              <a:t>: 1x Leer, 22x ungültig (68220)</a:t>
            </a:r>
          </a:p>
          <a:p>
            <a:pPr>
              <a:buFontTx/>
              <a:buChar char="-"/>
            </a:pPr>
            <a:r>
              <a:rPr lang="de-CH" b="1" dirty="0" smtClean="0"/>
              <a:t>Anzahl Kinder: </a:t>
            </a:r>
            <a:r>
              <a:rPr lang="de-CH" dirty="0" smtClean="0"/>
              <a:t>685x leer</a:t>
            </a:r>
          </a:p>
          <a:p>
            <a:pPr>
              <a:buFontTx/>
              <a:buChar char="-"/>
            </a:pPr>
            <a:r>
              <a:rPr lang="de-CH" b="1" dirty="0" smtClean="0"/>
              <a:t>Nationalität: </a:t>
            </a:r>
            <a:r>
              <a:rPr lang="de-CH" b="1" dirty="0" smtClean="0">
                <a:solidFill>
                  <a:srgbClr val="FF0000"/>
                </a:solidFill>
              </a:rPr>
              <a:t>2’982x leer</a:t>
            </a:r>
          </a:p>
          <a:p>
            <a:pPr>
              <a:buFontTx/>
              <a:buChar char="-"/>
            </a:pPr>
            <a:r>
              <a:rPr lang="de-CH" b="1" dirty="0" smtClean="0"/>
              <a:t>Beratungszeit: </a:t>
            </a:r>
            <a:r>
              <a:rPr lang="de-CH" dirty="0" smtClean="0"/>
              <a:t>5x keine Zeit eingetragen</a:t>
            </a:r>
          </a:p>
          <a:p>
            <a:pPr>
              <a:buFontTx/>
              <a:buChar char="-"/>
            </a:pPr>
            <a:r>
              <a:rPr lang="de-CH" b="1" dirty="0" smtClean="0"/>
              <a:t>Geburtsjahr: </a:t>
            </a:r>
            <a:r>
              <a:rPr lang="de-CH" dirty="0" smtClean="0"/>
              <a:t>1x leer</a:t>
            </a:r>
          </a:p>
          <a:p>
            <a:pPr>
              <a:buFontTx/>
              <a:buChar char="-"/>
            </a:pPr>
            <a:r>
              <a:rPr lang="de-CH" b="1" dirty="0" smtClean="0"/>
              <a:t>Kontaktaufnahme: </a:t>
            </a:r>
            <a:r>
              <a:rPr lang="de-CH" b="1" dirty="0" smtClean="0">
                <a:solidFill>
                  <a:srgbClr val="FF0000"/>
                </a:solidFill>
              </a:rPr>
              <a:t>665x leer (falsche Texteingaben)</a:t>
            </a:r>
          </a:p>
          <a:p>
            <a:pPr>
              <a:buFontTx/>
              <a:buChar char="-"/>
            </a:pPr>
            <a:r>
              <a:rPr lang="de-CH" b="1" dirty="0" smtClean="0"/>
              <a:t>Triage</a:t>
            </a:r>
            <a:r>
              <a:rPr lang="de-CH" dirty="0" smtClean="0"/>
              <a:t>: 0 Einträge </a:t>
            </a:r>
            <a:r>
              <a:rPr lang="de-CH" dirty="0" smtClean="0">
                <a:sym typeface="Wingdings" panose="05000000000000000000" pitchFamily="2" charset="2"/>
              </a:rPr>
              <a:t> Definition klar? (im Setup eingetragen?)</a:t>
            </a:r>
          </a:p>
          <a:p>
            <a:pPr marL="0" indent="0">
              <a:buNone/>
            </a:pPr>
            <a:endParaRPr lang="de-CH" dirty="0">
              <a:sym typeface="Wingdings" panose="05000000000000000000" pitchFamily="2" charset="2"/>
            </a:endParaRPr>
          </a:p>
          <a:p>
            <a:pPr marL="0" indent="0">
              <a:buNone/>
            </a:pPr>
            <a:endParaRPr lang="de-CH" dirty="0" smtClean="0">
              <a:sym typeface="Wingdings" panose="05000000000000000000" pitchFamily="2" charset="2"/>
            </a:endParaRPr>
          </a:p>
          <a:p>
            <a:pPr marL="0" indent="0">
              <a:buNone/>
            </a:pPr>
            <a:r>
              <a:rPr lang="de-CH" dirty="0" smtClean="0">
                <a:sym typeface="Wingdings" panose="05000000000000000000" pitchFamily="2" charset="2"/>
              </a:rPr>
              <a:t>    </a:t>
            </a:r>
            <a:endParaRPr lang="de-CH" dirty="0" smtClean="0"/>
          </a:p>
          <a:p>
            <a:pPr marL="0" indent="0">
              <a:buNone/>
            </a:pPr>
            <a:endParaRPr lang="de-CH" dirty="0" smtClean="0"/>
          </a:p>
        </p:txBody>
      </p:sp>
      <p:cxnSp>
        <p:nvCxnSpPr>
          <p:cNvPr id="7" name="Gerade Verbindung mit Pfeil 6"/>
          <p:cNvCxnSpPr/>
          <p:nvPr/>
        </p:nvCxnSpPr>
        <p:spPr>
          <a:xfrm>
            <a:off x="4023360" y="3123535"/>
            <a:ext cx="279806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001" y="5392934"/>
            <a:ext cx="3998023" cy="1347498"/>
          </a:xfrm>
          <a:prstGeom prst="rect">
            <a:avLst/>
          </a:prstGeom>
        </p:spPr>
      </p:pic>
      <p:cxnSp>
        <p:nvCxnSpPr>
          <p:cNvPr id="10" name="Gerade Verbindung mit Pfeil 9"/>
          <p:cNvCxnSpPr/>
          <p:nvPr/>
        </p:nvCxnSpPr>
        <p:spPr>
          <a:xfrm>
            <a:off x="3374136" y="5392934"/>
            <a:ext cx="1590865" cy="11267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4145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3692081" y="4872037"/>
            <a:ext cx="4738688" cy="1597133"/>
          </a:xfrm>
          <a:prstGeom prst="rect">
            <a:avLst/>
          </a:prstGeom>
        </p:spPr>
      </p:pic>
      <p:sp>
        <p:nvSpPr>
          <p:cNvPr id="2" name="Foliennummernplatzhalter 1"/>
          <p:cNvSpPr>
            <a:spLocks noGrp="1"/>
          </p:cNvSpPr>
          <p:nvPr>
            <p:ph type="sldNum" sz="quarter" idx="13"/>
          </p:nvPr>
        </p:nvSpPr>
        <p:spPr/>
        <p:txBody>
          <a:bodyPr/>
          <a:lstStyle/>
          <a:p>
            <a:fld id="{63343499-4781-8F47-9616-5D65C730EB58}" type="slidenum">
              <a:rPr lang="en-US" smtClean="0"/>
              <a:t>28</a:t>
            </a:fld>
            <a:endParaRPr lang="en-US"/>
          </a:p>
        </p:txBody>
      </p:sp>
      <p:sp>
        <p:nvSpPr>
          <p:cNvPr id="3" name="Titel 2"/>
          <p:cNvSpPr>
            <a:spLocks noGrp="1"/>
          </p:cNvSpPr>
          <p:nvPr>
            <p:ph type="title"/>
          </p:nvPr>
        </p:nvSpPr>
        <p:spPr/>
        <p:txBody>
          <a:bodyPr/>
          <a:lstStyle/>
          <a:p>
            <a:r>
              <a:rPr lang="de-CH" dirty="0"/>
              <a:t>Statistik erstellen</a:t>
            </a:r>
          </a:p>
        </p:txBody>
      </p:sp>
      <p:sp>
        <p:nvSpPr>
          <p:cNvPr id="4" name="Textplatzhalter 3"/>
          <p:cNvSpPr>
            <a:spLocks noGrp="1"/>
          </p:cNvSpPr>
          <p:nvPr>
            <p:ph type="body" sz="quarter" idx="14"/>
          </p:nvPr>
        </p:nvSpPr>
        <p:spPr>
          <a:xfrm>
            <a:off x="177799" y="1962151"/>
            <a:ext cx="8785225" cy="4575809"/>
          </a:xfrm>
        </p:spPr>
        <p:txBody>
          <a:bodyPr>
            <a:normAutofit/>
          </a:bodyPr>
          <a:lstStyle/>
          <a:p>
            <a:pPr marL="0" indent="0">
              <a:buNone/>
            </a:pPr>
            <a:r>
              <a:rPr lang="de-CH" dirty="0" smtClean="0"/>
              <a:t>Rückmeldungen des Statistischen Amtes </a:t>
            </a:r>
            <a:r>
              <a:rPr lang="de-CH" sz="1400" dirty="0" smtClean="0"/>
              <a:t>(Gesamthaft &gt;10’000 Datensätze)</a:t>
            </a:r>
            <a:endParaRPr lang="de-CH" dirty="0" smtClean="0"/>
          </a:p>
          <a:p>
            <a:pPr>
              <a:buFontTx/>
              <a:buChar char="-"/>
            </a:pPr>
            <a:r>
              <a:rPr lang="de-CH" b="1" dirty="0" smtClean="0"/>
              <a:t>Art: </a:t>
            </a:r>
            <a:r>
              <a:rPr lang="de-CH" dirty="0" smtClean="0"/>
              <a:t>einige falsche Einträge z.B. 1d (Setup überprüfen)</a:t>
            </a:r>
          </a:p>
          <a:p>
            <a:pPr>
              <a:buFontTx/>
              <a:buChar char="-"/>
            </a:pPr>
            <a:r>
              <a:rPr lang="de-CH" b="1" dirty="0" smtClean="0"/>
              <a:t>Dauer: </a:t>
            </a:r>
            <a:r>
              <a:rPr lang="de-CH" dirty="0" smtClean="0">
                <a:solidFill>
                  <a:srgbClr val="FF0000"/>
                </a:solidFill>
              </a:rPr>
              <a:t>38x leer</a:t>
            </a:r>
          </a:p>
          <a:p>
            <a:pPr>
              <a:buFontTx/>
              <a:buChar char="-"/>
            </a:pPr>
            <a:r>
              <a:rPr lang="de-CH" b="1" dirty="0" smtClean="0"/>
              <a:t>Beraten: </a:t>
            </a:r>
            <a:r>
              <a:rPr lang="de-CH" dirty="0" smtClean="0"/>
              <a:t>6x leer, Texteingabe nicht einheitlich</a:t>
            </a:r>
          </a:p>
          <a:p>
            <a:pPr>
              <a:buFontTx/>
              <a:buChar char="-"/>
            </a:pPr>
            <a:r>
              <a:rPr lang="de-CH" b="1" dirty="0" smtClean="0"/>
              <a:t>Beratungsort: </a:t>
            </a:r>
            <a:r>
              <a:rPr lang="de-CH" dirty="0" smtClean="0"/>
              <a:t>1x nur PLZ, unterschiedliche Schreibweisen</a:t>
            </a:r>
          </a:p>
          <a:p>
            <a:pPr>
              <a:buFontTx/>
              <a:buChar char="-"/>
            </a:pPr>
            <a:r>
              <a:rPr lang="de-CH" b="1" dirty="0" smtClean="0"/>
              <a:t>Themen: </a:t>
            </a:r>
            <a:r>
              <a:rPr lang="de-CH" dirty="0" smtClean="0"/>
              <a:t>«Stillen» oft leer – Überprüfung im Setup ob eingetragen</a:t>
            </a:r>
          </a:p>
          <a:p>
            <a:pPr>
              <a:buFontTx/>
              <a:buChar char="-"/>
            </a:pPr>
            <a:r>
              <a:rPr lang="de-CH" b="1" dirty="0" smtClean="0"/>
              <a:t>Themen: </a:t>
            </a:r>
            <a:r>
              <a:rPr lang="de-CH" dirty="0" smtClean="0">
                <a:solidFill>
                  <a:srgbClr val="FF0000"/>
                </a:solidFill>
              </a:rPr>
              <a:t>636</a:t>
            </a:r>
            <a:br>
              <a:rPr lang="de-CH" dirty="0" smtClean="0">
                <a:solidFill>
                  <a:srgbClr val="FF0000"/>
                </a:solidFill>
              </a:rPr>
            </a:br>
            <a:r>
              <a:rPr lang="de-CH" dirty="0" smtClean="0">
                <a:solidFill>
                  <a:srgbClr val="FF0000"/>
                </a:solidFill>
              </a:rPr>
              <a:t>keine Einträge</a:t>
            </a:r>
          </a:p>
          <a:p>
            <a:pPr>
              <a:buFontTx/>
              <a:buChar char="-"/>
            </a:pPr>
            <a:endParaRPr lang="de-CH" dirty="0" smtClean="0"/>
          </a:p>
          <a:p>
            <a:pPr>
              <a:buFontTx/>
              <a:buChar char="-"/>
            </a:pPr>
            <a:endParaRPr lang="de-CH" dirty="0" smtClean="0"/>
          </a:p>
          <a:p>
            <a:endParaRPr lang="de-CH" dirty="0">
              <a:hlinkClick r:id="rId3"/>
            </a:endParaRPr>
          </a:p>
        </p:txBody>
      </p:sp>
      <p:cxnSp>
        <p:nvCxnSpPr>
          <p:cNvPr id="7" name="Gerade Verbindung mit Pfeil 6"/>
          <p:cNvCxnSpPr/>
          <p:nvPr/>
        </p:nvCxnSpPr>
        <p:spPr>
          <a:xfrm>
            <a:off x="2212848" y="5043775"/>
            <a:ext cx="1554480" cy="11375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862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29</a:t>
            </a:fld>
            <a:endParaRPr lang="en-US"/>
          </a:p>
        </p:txBody>
      </p:sp>
      <p:sp>
        <p:nvSpPr>
          <p:cNvPr id="3" name="Titel 2"/>
          <p:cNvSpPr>
            <a:spLocks noGrp="1"/>
          </p:cNvSpPr>
          <p:nvPr>
            <p:ph type="title"/>
          </p:nvPr>
        </p:nvSpPr>
        <p:spPr/>
        <p:txBody>
          <a:bodyPr/>
          <a:lstStyle/>
          <a:p>
            <a:r>
              <a:rPr lang="de-CH" dirty="0"/>
              <a:t>Statistik erstellen</a:t>
            </a:r>
          </a:p>
        </p:txBody>
      </p:sp>
      <p:sp>
        <p:nvSpPr>
          <p:cNvPr id="4" name="Textplatzhalter 3"/>
          <p:cNvSpPr>
            <a:spLocks noGrp="1"/>
          </p:cNvSpPr>
          <p:nvPr>
            <p:ph type="body" sz="quarter" idx="14"/>
          </p:nvPr>
        </p:nvSpPr>
        <p:spPr>
          <a:xfrm>
            <a:off x="177799" y="1962151"/>
            <a:ext cx="8785225" cy="4575809"/>
          </a:xfrm>
        </p:spPr>
        <p:txBody>
          <a:bodyPr>
            <a:normAutofit/>
          </a:bodyPr>
          <a:lstStyle/>
          <a:p>
            <a:pPr marL="0" indent="0">
              <a:buNone/>
            </a:pPr>
            <a:r>
              <a:rPr lang="de-CH" dirty="0" smtClean="0"/>
              <a:t>Rückmeldungen des Statistischen Amtes </a:t>
            </a:r>
            <a:r>
              <a:rPr lang="de-CH" sz="1400" dirty="0" smtClean="0"/>
              <a:t>(Gesamthaft &gt;10’000 Datensätze)</a:t>
            </a:r>
          </a:p>
          <a:p>
            <a:pPr marL="0" indent="0">
              <a:buNone/>
            </a:pPr>
            <a:endParaRPr lang="de-CH" sz="1400" dirty="0" smtClean="0"/>
          </a:p>
          <a:p>
            <a:r>
              <a:rPr lang="de-CH" sz="2400" dirty="0" smtClean="0"/>
              <a:t>Teilweise sehr viele Beratungen pro Kind/Familie 1x 145 Beratungen und 1x 108 Beratungen</a:t>
            </a:r>
          </a:p>
          <a:p>
            <a:r>
              <a:rPr lang="de-CH" sz="2400" dirty="0" smtClean="0"/>
              <a:t>In 10 Fällen Beratungen bereits in der Schwangerschaft</a:t>
            </a:r>
          </a:p>
          <a:p>
            <a:endParaRPr lang="de-CH" sz="2400" dirty="0"/>
          </a:p>
          <a:p>
            <a:pPr marL="0" indent="0">
              <a:buNone/>
            </a:pPr>
            <a:r>
              <a:rPr lang="de-CH" sz="2400" dirty="0" smtClean="0">
                <a:sym typeface="Wingdings" panose="05000000000000000000" pitchFamily="2" charset="2"/>
              </a:rPr>
              <a:t> durch die Statistikreis Zuordnungen kann bei Auffälligkeiten aus dem Datensatz z.B. mehrfach falsche Setupeintragungen auf die einzelnen </a:t>
            </a:r>
            <a:r>
              <a:rPr lang="de-CH" sz="2400" dirty="0" err="1" smtClean="0">
                <a:sym typeface="Wingdings" panose="05000000000000000000" pitchFamily="2" charset="2"/>
              </a:rPr>
              <a:t>SuperUser</a:t>
            </a:r>
            <a:r>
              <a:rPr lang="de-CH" sz="2400" dirty="0" smtClean="0">
                <a:sym typeface="Wingdings" panose="05000000000000000000" pitchFamily="2" charset="2"/>
              </a:rPr>
              <a:t> zugegangen werden.</a:t>
            </a:r>
            <a:endParaRPr lang="de-CH" sz="2400" dirty="0" smtClean="0"/>
          </a:p>
        </p:txBody>
      </p:sp>
    </p:spTree>
    <p:extLst>
      <p:ext uri="{BB962C8B-B14F-4D97-AF65-F5344CB8AC3E}">
        <p14:creationId xmlns:p14="http://schemas.microsoft.com/office/powerpoint/2010/main" val="149260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3</a:t>
            </a:fld>
            <a:endParaRPr lang="en-US"/>
          </a:p>
        </p:txBody>
      </p:sp>
      <p:sp>
        <p:nvSpPr>
          <p:cNvPr id="3" name="Titel 2"/>
          <p:cNvSpPr>
            <a:spLocks noGrp="1"/>
          </p:cNvSpPr>
          <p:nvPr>
            <p:ph type="title"/>
          </p:nvPr>
        </p:nvSpPr>
        <p:spPr/>
        <p:txBody>
          <a:bodyPr/>
          <a:lstStyle/>
          <a:p>
            <a:r>
              <a:rPr lang="de-CH" dirty="0" smtClean="0"/>
              <a:t>Weiterbildungsablauf</a:t>
            </a:r>
            <a:endParaRPr lang="de-CH" dirty="0"/>
          </a:p>
        </p:txBody>
      </p:sp>
      <p:sp>
        <p:nvSpPr>
          <p:cNvPr id="4" name="Textplatzhalter 3"/>
          <p:cNvSpPr>
            <a:spLocks noGrp="1"/>
          </p:cNvSpPr>
          <p:nvPr>
            <p:ph type="body" sz="quarter" idx="14"/>
          </p:nvPr>
        </p:nvSpPr>
        <p:spPr/>
        <p:txBody>
          <a:bodyPr/>
          <a:lstStyle/>
          <a:p>
            <a:pPr marL="457200" indent="-457200">
              <a:buFont typeface="+mj-lt"/>
              <a:buAutoNum type="arabicPeriod"/>
            </a:pPr>
            <a:r>
              <a:rPr lang="de-CH" dirty="0" smtClean="0"/>
              <a:t>Wo finden sich die Informationsunterlagen?</a:t>
            </a:r>
          </a:p>
          <a:p>
            <a:pPr marL="457200" indent="-457200">
              <a:buFont typeface="+mj-lt"/>
              <a:buAutoNum type="arabicPeriod"/>
            </a:pPr>
            <a:r>
              <a:rPr lang="de-CH" dirty="0" smtClean="0"/>
              <a:t>Setup </a:t>
            </a:r>
            <a:r>
              <a:rPr lang="de-CH" dirty="0"/>
              <a:t>E</a:t>
            </a:r>
            <a:r>
              <a:rPr lang="de-CH" dirty="0" smtClean="0"/>
              <a:t>instellungen – Must und Nice </a:t>
            </a:r>
            <a:r>
              <a:rPr lang="de-CH" dirty="0" err="1" smtClean="0"/>
              <a:t>Have’s</a:t>
            </a:r>
            <a:endParaRPr lang="de-CH" dirty="0" smtClean="0"/>
          </a:p>
          <a:p>
            <a:pPr marL="457200" indent="-457200">
              <a:buFont typeface="+mj-lt"/>
              <a:buAutoNum type="arabicPeriod"/>
            </a:pPr>
            <a:r>
              <a:rPr lang="de-CH" dirty="0" smtClean="0"/>
              <a:t>Arten und Kategorien</a:t>
            </a:r>
          </a:p>
          <a:p>
            <a:pPr marL="457200" indent="-457200">
              <a:buFont typeface="+mj-lt"/>
              <a:buAutoNum type="arabicPeriod"/>
            </a:pPr>
            <a:r>
              <a:rPr lang="de-CH" dirty="0" err="1" smtClean="0"/>
              <a:t>Intakeprozess</a:t>
            </a:r>
            <a:endParaRPr lang="de-CH" dirty="0" smtClean="0"/>
          </a:p>
          <a:p>
            <a:pPr marL="457200" indent="-457200">
              <a:buFont typeface="+mj-lt"/>
              <a:buAutoNum type="arabicPeriod"/>
            </a:pPr>
            <a:r>
              <a:rPr lang="de-CH" dirty="0"/>
              <a:t>Was tun </a:t>
            </a:r>
            <a:r>
              <a:rPr lang="de-CH" dirty="0" err="1"/>
              <a:t>SuperUserinnen</a:t>
            </a:r>
            <a:r>
              <a:rPr lang="de-CH" dirty="0"/>
              <a:t>?</a:t>
            </a:r>
          </a:p>
          <a:p>
            <a:pPr marL="457200" indent="-457200">
              <a:buFont typeface="+mj-lt"/>
              <a:buAutoNum type="arabicPeriod"/>
            </a:pPr>
            <a:r>
              <a:rPr lang="de-CH" dirty="0" smtClean="0"/>
              <a:t>Controlling erstellen und auswerten</a:t>
            </a:r>
          </a:p>
          <a:p>
            <a:pPr marL="457200" indent="-457200">
              <a:buFont typeface="+mj-lt"/>
              <a:buAutoNum type="arabicPeriod"/>
            </a:pPr>
            <a:r>
              <a:rPr lang="de-CH" dirty="0" smtClean="0"/>
              <a:t>Statistik erstellen</a:t>
            </a:r>
          </a:p>
          <a:p>
            <a:pPr marL="457200" indent="-457200">
              <a:buFont typeface="+mj-lt"/>
              <a:buAutoNum type="arabicPeriod"/>
            </a:pPr>
            <a:r>
              <a:rPr lang="de-CH" dirty="0" smtClean="0"/>
              <a:t>Fragen klären - Fallbeispiele</a:t>
            </a:r>
          </a:p>
          <a:p>
            <a:endParaRPr lang="de-CH" dirty="0"/>
          </a:p>
        </p:txBody>
      </p:sp>
    </p:spTree>
    <p:extLst>
      <p:ext uri="{BB962C8B-B14F-4D97-AF65-F5344CB8AC3E}">
        <p14:creationId xmlns:p14="http://schemas.microsoft.com/office/powerpoint/2010/main" val="345129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30</a:t>
            </a:fld>
            <a:endParaRPr lang="en-US"/>
          </a:p>
        </p:txBody>
      </p:sp>
      <p:sp>
        <p:nvSpPr>
          <p:cNvPr id="3" name="Titel 2"/>
          <p:cNvSpPr>
            <a:spLocks noGrp="1"/>
          </p:cNvSpPr>
          <p:nvPr>
            <p:ph type="title"/>
          </p:nvPr>
        </p:nvSpPr>
        <p:spPr/>
        <p:txBody>
          <a:bodyPr/>
          <a:lstStyle/>
          <a:p>
            <a:r>
              <a:rPr lang="de-CH" dirty="0"/>
              <a:t>Statistik erstellen</a:t>
            </a:r>
          </a:p>
        </p:txBody>
      </p:sp>
      <p:sp>
        <p:nvSpPr>
          <p:cNvPr id="4" name="Textplatzhalter 3"/>
          <p:cNvSpPr>
            <a:spLocks noGrp="1"/>
          </p:cNvSpPr>
          <p:nvPr>
            <p:ph type="body" sz="quarter" idx="14"/>
          </p:nvPr>
        </p:nvSpPr>
        <p:spPr/>
        <p:txBody>
          <a:bodyPr/>
          <a:lstStyle/>
          <a:p>
            <a:r>
              <a:rPr lang="de-CH" dirty="0" smtClean="0"/>
              <a:t>Die </a:t>
            </a:r>
            <a:r>
              <a:rPr lang="de-CH" dirty="0" err="1" smtClean="0"/>
              <a:t>Excellisten</a:t>
            </a:r>
            <a:r>
              <a:rPr lang="de-CH" dirty="0" smtClean="0"/>
              <a:t> können an Denise gemailt werden. Sie sammelt die Daten und leitet es an das Statistische Amt BL weiter zur detaillierten Auswertung. Diese wird anschliessend den Gemeinden zur Verfügung gestellt.</a:t>
            </a:r>
          </a:p>
          <a:p>
            <a:r>
              <a:rPr lang="de-CH" dirty="0" smtClean="0"/>
              <a:t>Die gesammelten Daten decken auch den Bedarf des SF MVB ab und Denise leitet die erhaltenen Listen – mit dem Einverständnis der Arbeitgeber – direkt an den SF MVB weiter. Diese brauchen für die Auswertung lediglich noch die Geburtenzahlen eurer Region.</a:t>
            </a:r>
          </a:p>
          <a:p>
            <a:endParaRPr lang="de-CH" dirty="0">
              <a:hlinkClick r:id="rId2"/>
            </a:endParaRPr>
          </a:p>
        </p:txBody>
      </p:sp>
    </p:spTree>
    <p:extLst>
      <p:ext uri="{BB962C8B-B14F-4D97-AF65-F5344CB8AC3E}">
        <p14:creationId xmlns:p14="http://schemas.microsoft.com/office/powerpoint/2010/main" val="369195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31</a:t>
            </a:fld>
            <a:endParaRPr lang="en-US"/>
          </a:p>
        </p:txBody>
      </p:sp>
      <p:sp>
        <p:nvSpPr>
          <p:cNvPr id="3" name="Titel 2"/>
          <p:cNvSpPr>
            <a:spLocks noGrp="1"/>
          </p:cNvSpPr>
          <p:nvPr>
            <p:ph type="title"/>
          </p:nvPr>
        </p:nvSpPr>
        <p:spPr/>
        <p:txBody>
          <a:bodyPr/>
          <a:lstStyle/>
          <a:p>
            <a:r>
              <a:rPr lang="de-CH" dirty="0"/>
              <a:t>Fragen klären - Fallbeispiele</a:t>
            </a:r>
          </a:p>
        </p:txBody>
      </p:sp>
      <p:sp>
        <p:nvSpPr>
          <p:cNvPr id="4" name="Textplatzhalter 3"/>
          <p:cNvSpPr>
            <a:spLocks noGrp="1"/>
          </p:cNvSpPr>
          <p:nvPr>
            <p:ph type="body" sz="quarter" idx="14"/>
          </p:nvPr>
        </p:nvSpPr>
        <p:spPr/>
        <p:txBody>
          <a:bodyPr/>
          <a:lstStyle/>
          <a:p>
            <a:pPr marL="0" indent="0">
              <a:buNone/>
            </a:pPr>
            <a:r>
              <a:rPr lang="de-CH" dirty="0" smtClean="0">
                <a:solidFill>
                  <a:srgbClr val="FF0000"/>
                </a:solidFill>
              </a:rPr>
              <a:t>Fallbeispiel 1</a:t>
            </a:r>
          </a:p>
          <a:p>
            <a:pPr marL="0" indent="0">
              <a:buNone/>
            </a:pPr>
            <a:r>
              <a:rPr lang="de-CH" dirty="0" smtClean="0"/>
              <a:t>Familie </a:t>
            </a:r>
            <a:r>
              <a:rPr lang="de-CH" dirty="0"/>
              <a:t>mit diversen Problemen (soz. Dienste, SPF involviert) </a:t>
            </a:r>
            <a:r>
              <a:rPr lang="de-CH" dirty="0" err="1"/>
              <a:t>MüBe</a:t>
            </a:r>
            <a:r>
              <a:rPr lang="de-CH" dirty="0"/>
              <a:t> hat keinen Auftrag, Info über soz. Dienste, dass ich mich melden soll, weil es Probleme mit dem Baden des Kindes gibt bspw.. HB 2x gemacht, Vater wünscht weiteren Termin. Da es eine Abendberatung sein muss, schicke ich mögliche Termine per Mail, keine Antwort, Erneutes Mail geschrieben, keine Antwort. Wo trage ich das ein? Für mich wichtig dies festzuhalten aufgrund der ganzen Situation.</a:t>
            </a:r>
          </a:p>
          <a:p>
            <a:pPr marL="0" indent="0">
              <a:buNone/>
            </a:pPr>
            <a:endParaRPr lang="de-CH" dirty="0"/>
          </a:p>
        </p:txBody>
      </p:sp>
    </p:spTree>
    <p:extLst>
      <p:ext uri="{BB962C8B-B14F-4D97-AF65-F5344CB8AC3E}">
        <p14:creationId xmlns:p14="http://schemas.microsoft.com/office/powerpoint/2010/main" val="361310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32</a:t>
            </a:fld>
            <a:endParaRPr lang="en-US"/>
          </a:p>
        </p:txBody>
      </p:sp>
      <p:sp>
        <p:nvSpPr>
          <p:cNvPr id="3" name="Titel 2"/>
          <p:cNvSpPr>
            <a:spLocks noGrp="1"/>
          </p:cNvSpPr>
          <p:nvPr>
            <p:ph type="title"/>
          </p:nvPr>
        </p:nvSpPr>
        <p:spPr/>
        <p:txBody>
          <a:bodyPr/>
          <a:lstStyle/>
          <a:p>
            <a:r>
              <a:rPr lang="de-CH" dirty="0"/>
              <a:t>Fragen klären - Fallbeispiele</a:t>
            </a:r>
          </a:p>
        </p:txBody>
      </p:sp>
      <p:sp>
        <p:nvSpPr>
          <p:cNvPr id="4" name="Textplatzhalter 3"/>
          <p:cNvSpPr>
            <a:spLocks noGrp="1"/>
          </p:cNvSpPr>
          <p:nvPr>
            <p:ph type="body" sz="quarter" idx="14"/>
          </p:nvPr>
        </p:nvSpPr>
        <p:spPr/>
        <p:txBody>
          <a:bodyPr/>
          <a:lstStyle/>
          <a:p>
            <a:pPr>
              <a:buFont typeface="Wingdings" panose="05000000000000000000" pitchFamily="2" charset="2"/>
              <a:buChar char="à"/>
            </a:pPr>
            <a:r>
              <a:rPr lang="de-CH" dirty="0" smtClean="0">
                <a:sym typeface="Wingdings" panose="05000000000000000000" pitchFamily="2" charset="2"/>
              </a:rPr>
              <a:t> Austausch mit Sozialdienst</a:t>
            </a:r>
            <a:r>
              <a:rPr lang="de-CH" dirty="0">
                <a:sym typeface="Wingdings" panose="05000000000000000000" pitchFamily="2" charset="2"/>
              </a:rPr>
              <a:t>	</a:t>
            </a:r>
            <a:r>
              <a:rPr lang="de-CH" dirty="0" smtClean="0">
                <a:solidFill>
                  <a:srgbClr val="FF0000"/>
                </a:solidFill>
                <a:sym typeface="Wingdings" panose="05000000000000000000" pitchFamily="2" charset="2"/>
              </a:rPr>
              <a:t> 4a/4b</a:t>
            </a:r>
          </a:p>
          <a:p>
            <a:pPr>
              <a:buFont typeface="Wingdings" panose="05000000000000000000" pitchFamily="2" charset="2"/>
              <a:buChar char="à"/>
            </a:pPr>
            <a:r>
              <a:rPr lang="de-CH" dirty="0" smtClean="0">
                <a:sym typeface="Wingdings" panose="05000000000000000000" pitchFamily="2" charset="2"/>
              </a:rPr>
              <a:t> Kontaktaufnahme mit Eltern	</a:t>
            </a:r>
            <a:r>
              <a:rPr lang="de-CH" dirty="0" smtClean="0">
                <a:solidFill>
                  <a:srgbClr val="FF0000"/>
                </a:solidFill>
                <a:sym typeface="Wingdings" panose="05000000000000000000" pitchFamily="2" charset="2"/>
              </a:rPr>
              <a:t> 3d Terminvereinbarung</a:t>
            </a:r>
            <a:endParaRPr lang="de-CH" dirty="0">
              <a:solidFill>
                <a:srgbClr val="FF0000"/>
              </a:solidFill>
              <a:sym typeface="Wingdings" panose="05000000000000000000" pitchFamily="2" charset="2"/>
            </a:endParaRPr>
          </a:p>
          <a:p>
            <a:pPr>
              <a:buFont typeface="Wingdings" panose="05000000000000000000" pitchFamily="2" charset="2"/>
              <a:buChar char="à"/>
            </a:pPr>
            <a:r>
              <a:rPr lang="de-CH" dirty="0" smtClean="0">
                <a:sym typeface="Wingdings" panose="05000000000000000000" pitchFamily="2" charset="2"/>
              </a:rPr>
              <a:t> falls bisher noch keine Datenerhebung</a:t>
            </a:r>
            <a:br>
              <a:rPr lang="de-CH" dirty="0" smtClean="0">
                <a:sym typeface="Wingdings" panose="05000000000000000000" pitchFamily="2" charset="2"/>
              </a:rPr>
            </a:br>
            <a:r>
              <a:rPr lang="de-CH" dirty="0" smtClean="0">
                <a:solidFill>
                  <a:srgbClr val="FF0000"/>
                </a:solidFill>
                <a:sym typeface="Wingdings" panose="05000000000000000000" pitchFamily="2" charset="2"/>
              </a:rPr>
              <a:t>   Erstkontakt 1a möglich</a:t>
            </a:r>
          </a:p>
          <a:p>
            <a:pPr>
              <a:buFont typeface="Wingdings" panose="05000000000000000000" pitchFamily="2" charset="2"/>
              <a:buChar char="à"/>
            </a:pPr>
            <a:r>
              <a:rPr lang="de-CH" dirty="0">
                <a:sym typeface="Wingdings" panose="05000000000000000000" pitchFamily="2" charset="2"/>
              </a:rPr>
              <a:t> </a:t>
            </a:r>
            <a:r>
              <a:rPr lang="de-CH" dirty="0" smtClean="0">
                <a:sym typeface="Wingdings" panose="05000000000000000000" pitchFamily="2" charset="2"/>
              </a:rPr>
              <a:t>Hausbesuche  </a:t>
            </a:r>
            <a:r>
              <a:rPr lang="de-CH" dirty="0" smtClean="0">
                <a:solidFill>
                  <a:srgbClr val="FF0000"/>
                </a:solidFill>
                <a:sym typeface="Wingdings" panose="05000000000000000000" pitchFamily="2" charset="2"/>
              </a:rPr>
              <a:t>2d_Hausbesuch</a:t>
            </a:r>
            <a:r>
              <a:rPr lang="de-CH" dirty="0" smtClean="0">
                <a:sym typeface="Wingdings" panose="05000000000000000000" pitchFamily="2" charset="2"/>
              </a:rPr>
              <a:t> </a:t>
            </a:r>
            <a:r>
              <a:rPr lang="de-CH" sz="1400" dirty="0" smtClean="0">
                <a:sym typeface="Wingdings" panose="05000000000000000000" pitchFamily="2" charset="2"/>
              </a:rPr>
              <a:t>(da kein Auftrag nicht über 5er Kategorie)</a:t>
            </a:r>
          </a:p>
          <a:p>
            <a:pPr>
              <a:buFont typeface="Wingdings" panose="05000000000000000000" pitchFamily="2" charset="2"/>
              <a:buChar char="à"/>
            </a:pPr>
            <a:r>
              <a:rPr lang="de-CH" dirty="0" smtClean="0">
                <a:sym typeface="Wingdings" panose="05000000000000000000" pitchFamily="2" charset="2"/>
              </a:rPr>
              <a:t> </a:t>
            </a:r>
            <a:r>
              <a:rPr lang="de-CH" dirty="0" smtClean="0">
                <a:solidFill>
                  <a:srgbClr val="FF0000"/>
                </a:solidFill>
                <a:sym typeface="Wingdings" panose="05000000000000000000" pitchFamily="2" charset="2"/>
              </a:rPr>
              <a:t>Weitere </a:t>
            </a:r>
            <a:r>
              <a:rPr lang="de-CH" dirty="0">
                <a:solidFill>
                  <a:srgbClr val="FF0000"/>
                </a:solidFill>
                <a:sym typeface="Wingdings" panose="05000000000000000000" pitchFamily="2" charset="2"/>
              </a:rPr>
              <a:t>Terminanfragen per Mail ohne </a:t>
            </a:r>
            <a:r>
              <a:rPr lang="de-CH" dirty="0" smtClean="0">
                <a:solidFill>
                  <a:srgbClr val="FF0000"/>
                </a:solidFill>
                <a:sym typeface="Wingdings" panose="05000000000000000000" pitchFamily="2" charset="2"/>
              </a:rPr>
              <a:t>Antwort </a:t>
            </a:r>
            <a:br>
              <a:rPr lang="de-CH" dirty="0" smtClean="0">
                <a:solidFill>
                  <a:srgbClr val="FF0000"/>
                </a:solidFill>
                <a:sym typeface="Wingdings" panose="05000000000000000000" pitchFamily="2" charset="2"/>
              </a:rPr>
            </a:br>
            <a:r>
              <a:rPr lang="de-CH" dirty="0" smtClean="0">
                <a:solidFill>
                  <a:srgbClr val="FF0000"/>
                </a:solidFill>
                <a:sym typeface="Wingdings" panose="05000000000000000000" pitchFamily="2" charset="2"/>
              </a:rPr>
              <a:t>   </a:t>
            </a:r>
            <a:r>
              <a:rPr lang="de-CH" dirty="0">
                <a:solidFill>
                  <a:srgbClr val="FF0000"/>
                </a:solidFill>
                <a:sym typeface="Wingdings" panose="05000000000000000000" pitchFamily="2" charset="2"/>
              </a:rPr>
              <a:t>3d </a:t>
            </a:r>
            <a:r>
              <a:rPr lang="de-CH" dirty="0" smtClean="0">
                <a:solidFill>
                  <a:srgbClr val="FF0000"/>
                </a:solidFill>
                <a:sym typeface="Wingdings" panose="05000000000000000000" pitchFamily="2" charset="2"/>
              </a:rPr>
              <a:t>Terminvereinbarung</a:t>
            </a:r>
          </a:p>
          <a:p>
            <a:pPr>
              <a:buFont typeface="Wingdings" panose="05000000000000000000" pitchFamily="2" charset="2"/>
              <a:buChar char="à"/>
            </a:pPr>
            <a:r>
              <a:rPr lang="de-CH" dirty="0">
                <a:solidFill>
                  <a:srgbClr val="FF0000"/>
                </a:solidFill>
                <a:sym typeface="Wingdings" panose="05000000000000000000" pitchFamily="2" charset="2"/>
              </a:rPr>
              <a:t> </a:t>
            </a:r>
            <a:r>
              <a:rPr lang="de-CH" dirty="0" smtClean="0">
                <a:solidFill>
                  <a:srgbClr val="FF0000"/>
                </a:solidFill>
                <a:sym typeface="Wingdings" panose="05000000000000000000" pitchFamily="2" charset="2"/>
              </a:rPr>
              <a:t>falls Info an Sozialdienst  3er Kategorie – 5b_Bericht schriftlich</a:t>
            </a:r>
            <a:endParaRPr lang="de-CH" dirty="0">
              <a:solidFill>
                <a:srgbClr val="FF0000"/>
              </a:solidFill>
              <a:sym typeface="Wingdings" panose="05000000000000000000" pitchFamily="2" charset="2"/>
            </a:endParaRPr>
          </a:p>
        </p:txBody>
      </p:sp>
    </p:spTree>
    <p:extLst>
      <p:ext uri="{BB962C8B-B14F-4D97-AF65-F5344CB8AC3E}">
        <p14:creationId xmlns:p14="http://schemas.microsoft.com/office/powerpoint/2010/main" val="45838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33</a:t>
            </a:fld>
            <a:endParaRPr lang="en-US"/>
          </a:p>
        </p:txBody>
      </p:sp>
      <p:sp>
        <p:nvSpPr>
          <p:cNvPr id="3" name="Titel 2"/>
          <p:cNvSpPr>
            <a:spLocks noGrp="1"/>
          </p:cNvSpPr>
          <p:nvPr>
            <p:ph type="title"/>
          </p:nvPr>
        </p:nvSpPr>
        <p:spPr/>
        <p:txBody>
          <a:bodyPr/>
          <a:lstStyle/>
          <a:p>
            <a:r>
              <a:rPr lang="de-CH" dirty="0"/>
              <a:t>Fragen klären - Fallbeispiele</a:t>
            </a:r>
          </a:p>
        </p:txBody>
      </p:sp>
      <p:sp>
        <p:nvSpPr>
          <p:cNvPr id="4" name="Textplatzhalter 3"/>
          <p:cNvSpPr>
            <a:spLocks noGrp="1"/>
          </p:cNvSpPr>
          <p:nvPr>
            <p:ph type="body" sz="quarter" idx="14"/>
          </p:nvPr>
        </p:nvSpPr>
        <p:spPr/>
        <p:txBody>
          <a:bodyPr/>
          <a:lstStyle/>
          <a:p>
            <a:pPr marL="0" indent="0">
              <a:buNone/>
            </a:pPr>
            <a:r>
              <a:rPr lang="de-CH" dirty="0" smtClean="0">
                <a:solidFill>
                  <a:srgbClr val="FF0000"/>
                </a:solidFill>
              </a:rPr>
              <a:t>Fallbeispiel 2</a:t>
            </a:r>
          </a:p>
          <a:p>
            <a:pPr marL="0" indent="0">
              <a:buNone/>
            </a:pPr>
            <a:r>
              <a:rPr lang="de-CH" dirty="0"/>
              <a:t>Wo trage ich die Empfehlungen zu Tragerucksäcken zum Wandern ein? Fallbesprechung extern? Literaturstudium ?</a:t>
            </a:r>
          </a:p>
          <a:p>
            <a:pPr marL="0" indent="0">
              <a:buNone/>
            </a:pPr>
            <a:endParaRPr lang="de-CH" dirty="0" smtClean="0"/>
          </a:p>
          <a:p>
            <a:pPr marL="0" indent="0">
              <a:buNone/>
            </a:pPr>
            <a:r>
              <a:rPr lang="de-CH" dirty="0" smtClean="0">
                <a:solidFill>
                  <a:srgbClr val="FF0000"/>
                </a:solidFill>
                <a:sym typeface="Wingdings" panose="05000000000000000000" pitchFamily="2" charset="2"/>
              </a:rPr>
              <a:t> Wenn die Information zuerst bei einer externen Fachperson eingeholt werden muss oder nachgelesen, kann dies unter </a:t>
            </a:r>
            <a:r>
              <a:rPr lang="de-CH" b="1" dirty="0" smtClean="0">
                <a:solidFill>
                  <a:srgbClr val="FF0000"/>
                </a:solidFill>
                <a:sym typeface="Wingdings" panose="05000000000000000000" pitchFamily="2" charset="2"/>
              </a:rPr>
              <a:t>3a_Literaturstudium</a:t>
            </a:r>
            <a:r>
              <a:rPr lang="de-CH" dirty="0" smtClean="0">
                <a:solidFill>
                  <a:srgbClr val="FF0000"/>
                </a:solidFill>
                <a:sym typeface="Wingdings" panose="05000000000000000000" pitchFamily="2" charset="2"/>
              </a:rPr>
              <a:t> eingegeben werden. Fallbesprechung finde ich in diesem «banalen» Fall nicht nötig.</a:t>
            </a:r>
            <a:endParaRPr lang="de-CH" dirty="0">
              <a:solidFill>
                <a:srgbClr val="FF0000"/>
              </a:solidFill>
            </a:endParaRPr>
          </a:p>
        </p:txBody>
      </p:sp>
    </p:spTree>
    <p:extLst>
      <p:ext uri="{BB962C8B-B14F-4D97-AF65-F5344CB8AC3E}">
        <p14:creationId xmlns:p14="http://schemas.microsoft.com/office/powerpoint/2010/main" val="382531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34</a:t>
            </a:fld>
            <a:endParaRPr lang="en-US"/>
          </a:p>
        </p:txBody>
      </p:sp>
      <p:sp>
        <p:nvSpPr>
          <p:cNvPr id="3" name="Titel 2"/>
          <p:cNvSpPr>
            <a:spLocks noGrp="1"/>
          </p:cNvSpPr>
          <p:nvPr>
            <p:ph type="title"/>
          </p:nvPr>
        </p:nvSpPr>
        <p:spPr/>
        <p:txBody>
          <a:bodyPr/>
          <a:lstStyle/>
          <a:p>
            <a:r>
              <a:rPr lang="de-CH" dirty="0"/>
              <a:t>Fragen klären - Fallbeispiele</a:t>
            </a:r>
          </a:p>
        </p:txBody>
      </p:sp>
      <p:sp>
        <p:nvSpPr>
          <p:cNvPr id="4" name="Textplatzhalter 3"/>
          <p:cNvSpPr>
            <a:spLocks noGrp="1"/>
          </p:cNvSpPr>
          <p:nvPr>
            <p:ph type="body" sz="quarter" idx="14"/>
          </p:nvPr>
        </p:nvSpPr>
        <p:spPr/>
        <p:txBody>
          <a:bodyPr/>
          <a:lstStyle/>
          <a:p>
            <a:pPr marL="0" indent="0">
              <a:buNone/>
            </a:pPr>
            <a:r>
              <a:rPr lang="de-CH" dirty="0" smtClean="0">
                <a:solidFill>
                  <a:srgbClr val="FF0000"/>
                </a:solidFill>
              </a:rPr>
              <a:t>Fallbeispiel 3</a:t>
            </a:r>
          </a:p>
          <a:p>
            <a:pPr marL="0" indent="0">
              <a:buNone/>
            </a:pPr>
            <a:r>
              <a:rPr lang="de-CH" dirty="0"/>
              <a:t>Familie mehrfach versucht zu erreichen für schrittweise.. wo eintragen?</a:t>
            </a:r>
          </a:p>
          <a:p>
            <a:pPr marL="0" indent="0">
              <a:buNone/>
            </a:pPr>
            <a:endParaRPr lang="de-CH" dirty="0" smtClean="0"/>
          </a:p>
          <a:p>
            <a:pPr marL="0" indent="0">
              <a:buNone/>
            </a:pPr>
            <a:r>
              <a:rPr lang="de-CH" dirty="0" smtClean="0">
                <a:solidFill>
                  <a:srgbClr val="FF0000"/>
                </a:solidFill>
                <a:sym typeface="Wingdings" panose="05000000000000000000" pitchFamily="2" charset="2"/>
              </a:rPr>
              <a:t> 3d_Terminvereinbarung (auch wenn es </a:t>
            </a:r>
            <a:r>
              <a:rPr lang="de-CH" smtClean="0">
                <a:solidFill>
                  <a:srgbClr val="FF0000"/>
                </a:solidFill>
                <a:sym typeface="Wingdings" panose="05000000000000000000" pitchFamily="2" charset="2"/>
              </a:rPr>
              <a:t>kein 	Beratungstermin </a:t>
            </a:r>
            <a:r>
              <a:rPr lang="de-CH" dirty="0" smtClean="0">
                <a:solidFill>
                  <a:srgbClr val="FF0000"/>
                </a:solidFill>
                <a:sym typeface="Wingdings" panose="05000000000000000000" pitchFamily="2" charset="2"/>
              </a:rPr>
              <a:t>ist)</a:t>
            </a:r>
            <a:endParaRPr lang="de-CH" dirty="0" smtClean="0">
              <a:solidFill>
                <a:srgbClr val="FF0000"/>
              </a:solidFill>
            </a:endParaRPr>
          </a:p>
        </p:txBody>
      </p:sp>
    </p:spTree>
    <p:extLst>
      <p:ext uri="{BB962C8B-B14F-4D97-AF65-F5344CB8AC3E}">
        <p14:creationId xmlns:p14="http://schemas.microsoft.com/office/powerpoint/2010/main" val="219703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35</a:t>
            </a:fld>
            <a:endParaRPr lang="en-US"/>
          </a:p>
        </p:txBody>
      </p:sp>
      <p:sp>
        <p:nvSpPr>
          <p:cNvPr id="3" name="Titel 2"/>
          <p:cNvSpPr>
            <a:spLocks noGrp="1"/>
          </p:cNvSpPr>
          <p:nvPr>
            <p:ph type="title"/>
          </p:nvPr>
        </p:nvSpPr>
        <p:spPr/>
        <p:txBody>
          <a:bodyPr/>
          <a:lstStyle/>
          <a:p>
            <a:r>
              <a:rPr lang="de-CH" dirty="0"/>
              <a:t>Fragen klären - Fallbeispiele</a:t>
            </a:r>
          </a:p>
        </p:txBody>
      </p:sp>
      <p:sp>
        <p:nvSpPr>
          <p:cNvPr id="4" name="Textplatzhalter 3"/>
          <p:cNvSpPr>
            <a:spLocks noGrp="1"/>
          </p:cNvSpPr>
          <p:nvPr>
            <p:ph type="body" sz="quarter" idx="14"/>
          </p:nvPr>
        </p:nvSpPr>
        <p:spPr/>
        <p:txBody>
          <a:bodyPr>
            <a:normAutofit fontScale="92500" lnSpcReduction="10000"/>
          </a:bodyPr>
          <a:lstStyle/>
          <a:p>
            <a:pPr marL="0" indent="0">
              <a:buNone/>
            </a:pPr>
            <a:r>
              <a:rPr lang="de-CH" dirty="0" smtClean="0">
                <a:solidFill>
                  <a:srgbClr val="FF0000"/>
                </a:solidFill>
              </a:rPr>
              <a:t>Fallbeispiel 4</a:t>
            </a:r>
          </a:p>
          <a:p>
            <a:pPr marL="0" indent="0">
              <a:buNone/>
            </a:pPr>
            <a:r>
              <a:rPr lang="de-CH" dirty="0"/>
              <a:t>Es kommt leider immer wieder vor, dass man vor einer verschlossener Tür oder alleine am Beratungstisch sitzt. Es besteht ja die Rubrik 3 3c, aber was erfasst man dann für eine Zeit, wenn die Familie nicht zu Hause ist oder nicht erscheint? Die geplante Beratungszeit oder HB Zeit oder der effektiv geleistete Zeitaufwand? </a:t>
            </a:r>
          </a:p>
          <a:p>
            <a:pPr marL="0" indent="0">
              <a:buNone/>
            </a:pPr>
            <a:endParaRPr lang="de-CH" dirty="0" smtClean="0">
              <a:solidFill>
                <a:srgbClr val="FF0000"/>
              </a:solidFill>
            </a:endParaRPr>
          </a:p>
          <a:p>
            <a:pPr>
              <a:buFont typeface="Wingdings" panose="05000000000000000000" pitchFamily="2" charset="2"/>
              <a:buChar char="à"/>
            </a:pPr>
            <a:r>
              <a:rPr lang="de-CH" dirty="0" smtClean="0">
                <a:solidFill>
                  <a:srgbClr val="FF0000"/>
                </a:solidFill>
                <a:sym typeface="Wingdings" panose="05000000000000000000" pitchFamily="2" charset="2"/>
              </a:rPr>
              <a:t>3c_nicht erschienen</a:t>
            </a:r>
            <a:br>
              <a:rPr lang="de-CH" dirty="0" smtClean="0">
                <a:solidFill>
                  <a:srgbClr val="FF0000"/>
                </a:solidFill>
                <a:sym typeface="Wingdings" panose="05000000000000000000" pitchFamily="2" charset="2"/>
              </a:rPr>
            </a:br>
            <a:r>
              <a:rPr lang="de-CH" dirty="0" smtClean="0">
                <a:sym typeface="Wingdings" panose="05000000000000000000" pitchFamily="2" charset="2"/>
              </a:rPr>
              <a:t>Die effektive geplante Beratungszeit. Falls die Familie telefonisch kontaktiert wird und eine telefonische Beratung darauf geschieht, wird diese unter 2c_TB erfasst und die restliche geplante Beratungszeit unter 3c_nicht erschienen.</a:t>
            </a:r>
          </a:p>
          <a:p>
            <a:pPr>
              <a:buFont typeface="Wingdings" panose="05000000000000000000" pitchFamily="2" charset="2"/>
              <a:buChar char="à"/>
            </a:pPr>
            <a:r>
              <a:rPr lang="de-CH" dirty="0" smtClean="0">
                <a:solidFill>
                  <a:srgbClr val="FF0000"/>
                </a:solidFill>
                <a:sym typeface="Wingdings" panose="05000000000000000000" pitchFamily="2" charset="2"/>
              </a:rPr>
              <a:t>Anfahrtswege müssen separat in der Arbeitszeit erfasst werden</a:t>
            </a:r>
            <a:endParaRPr lang="de-CH" dirty="0" smtClean="0">
              <a:solidFill>
                <a:srgbClr val="FF0000"/>
              </a:solidFill>
            </a:endParaRPr>
          </a:p>
        </p:txBody>
      </p:sp>
    </p:spTree>
    <p:extLst>
      <p:ext uri="{BB962C8B-B14F-4D97-AF65-F5344CB8AC3E}">
        <p14:creationId xmlns:p14="http://schemas.microsoft.com/office/powerpoint/2010/main" val="619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36</a:t>
            </a:fld>
            <a:endParaRPr lang="en-US"/>
          </a:p>
        </p:txBody>
      </p:sp>
      <p:sp>
        <p:nvSpPr>
          <p:cNvPr id="3" name="Titel 2"/>
          <p:cNvSpPr>
            <a:spLocks noGrp="1"/>
          </p:cNvSpPr>
          <p:nvPr>
            <p:ph type="title"/>
          </p:nvPr>
        </p:nvSpPr>
        <p:spPr/>
        <p:txBody>
          <a:bodyPr/>
          <a:lstStyle/>
          <a:p>
            <a:r>
              <a:rPr lang="de-CH" dirty="0"/>
              <a:t>Fragen klären - Fallbeispiele</a:t>
            </a:r>
          </a:p>
        </p:txBody>
      </p:sp>
      <p:sp>
        <p:nvSpPr>
          <p:cNvPr id="4" name="Textplatzhalter 3"/>
          <p:cNvSpPr>
            <a:spLocks noGrp="1"/>
          </p:cNvSpPr>
          <p:nvPr>
            <p:ph type="body" sz="quarter" idx="14"/>
          </p:nvPr>
        </p:nvSpPr>
        <p:spPr/>
        <p:txBody>
          <a:bodyPr>
            <a:normAutofit/>
          </a:bodyPr>
          <a:lstStyle/>
          <a:p>
            <a:pPr marL="0" indent="0">
              <a:buNone/>
            </a:pPr>
            <a:r>
              <a:rPr lang="de-CH" dirty="0" smtClean="0">
                <a:solidFill>
                  <a:srgbClr val="FF0000"/>
                </a:solidFill>
              </a:rPr>
              <a:t>Frage</a:t>
            </a:r>
          </a:p>
          <a:p>
            <a:pPr marL="0" indent="0">
              <a:buNone/>
            </a:pPr>
            <a:r>
              <a:rPr lang="de-CH" dirty="0"/>
              <a:t>Die GM, Telefonversuche usw. werden in unserem Team beim Stammblatt zu beachten eingetragen. Sobald der 1. Kontaktprozess abgeschlossen ist, wird das Ganze herauskopiert und bei Kind 1 unter sonstiges hinein kopiert. Wie machen dies andere?</a:t>
            </a:r>
          </a:p>
          <a:p>
            <a:pPr marL="0" indent="0">
              <a:buNone/>
            </a:pPr>
            <a:endParaRPr lang="de-CH" dirty="0" smtClean="0">
              <a:solidFill>
                <a:srgbClr val="FF0000"/>
              </a:solidFill>
            </a:endParaRPr>
          </a:p>
        </p:txBody>
      </p:sp>
    </p:spTree>
    <p:extLst>
      <p:ext uri="{BB962C8B-B14F-4D97-AF65-F5344CB8AC3E}">
        <p14:creationId xmlns:p14="http://schemas.microsoft.com/office/powerpoint/2010/main" val="890478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37</a:t>
            </a:fld>
            <a:endParaRPr lang="en-US"/>
          </a:p>
        </p:txBody>
      </p:sp>
      <p:sp>
        <p:nvSpPr>
          <p:cNvPr id="3" name="Titel 2"/>
          <p:cNvSpPr>
            <a:spLocks noGrp="1"/>
          </p:cNvSpPr>
          <p:nvPr>
            <p:ph type="title"/>
          </p:nvPr>
        </p:nvSpPr>
        <p:spPr/>
        <p:txBody>
          <a:bodyPr/>
          <a:lstStyle/>
          <a:p>
            <a:r>
              <a:rPr lang="de-CH" dirty="0"/>
              <a:t>Fragen klären - Fallbeispiele</a:t>
            </a:r>
          </a:p>
        </p:txBody>
      </p:sp>
      <p:sp>
        <p:nvSpPr>
          <p:cNvPr id="4" name="Textplatzhalter 3"/>
          <p:cNvSpPr>
            <a:spLocks noGrp="1"/>
          </p:cNvSpPr>
          <p:nvPr>
            <p:ph type="body" sz="quarter" idx="14"/>
          </p:nvPr>
        </p:nvSpPr>
        <p:spPr/>
        <p:txBody>
          <a:bodyPr>
            <a:normAutofit/>
          </a:bodyPr>
          <a:lstStyle/>
          <a:p>
            <a:pPr marL="0" indent="0">
              <a:buNone/>
            </a:pPr>
            <a:r>
              <a:rPr lang="de-CH" dirty="0" smtClean="0">
                <a:solidFill>
                  <a:srgbClr val="FF0000"/>
                </a:solidFill>
              </a:rPr>
              <a:t>Frage</a:t>
            </a:r>
          </a:p>
          <a:p>
            <a:pPr marL="0" indent="0">
              <a:buNone/>
            </a:pPr>
            <a:r>
              <a:rPr lang="de-CH" dirty="0"/>
              <a:t>Controlling Liste zum Ausdrucken ca. 40 Seiten, auch 30 leere.</a:t>
            </a:r>
          </a:p>
          <a:p>
            <a:pPr marL="0" indent="0">
              <a:buNone/>
            </a:pPr>
            <a:r>
              <a:rPr lang="de-CH" dirty="0" smtClean="0">
                <a:solidFill>
                  <a:srgbClr val="FF0000"/>
                </a:solidFill>
                <a:sym typeface="Wingdings" panose="05000000000000000000" pitchFamily="2" charset="2"/>
              </a:rPr>
              <a:t> Beim drucken, nur die ausgefüllten Seiten drucken lassen</a:t>
            </a:r>
            <a:endParaRPr lang="de-CH" dirty="0" smtClean="0">
              <a:solidFill>
                <a:srgbClr val="FF0000"/>
              </a:solidFill>
            </a:endParaRPr>
          </a:p>
        </p:txBody>
      </p:sp>
      <p:pic>
        <p:nvPicPr>
          <p:cNvPr id="5" name="Grafik 4"/>
          <p:cNvPicPr>
            <a:picLocks noChangeAspect="1"/>
          </p:cNvPicPr>
          <p:nvPr/>
        </p:nvPicPr>
        <p:blipFill>
          <a:blip r:embed="rId2"/>
          <a:stretch>
            <a:fillRect/>
          </a:stretch>
        </p:blipFill>
        <p:spPr>
          <a:xfrm>
            <a:off x="3043621" y="3776854"/>
            <a:ext cx="3699126" cy="2900171"/>
          </a:xfrm>
          <a:prstGeom prst="rect">
            <a:avLst/>
          </a:prstGeom>
        </p:spPr>
      </p:pic>
    </p:spTree>
    <p:extLst>
      <p:ext uri="{BB962C8B-B14F-4D97-AF65-F5344CB8AC3E}">
        <p14:creationId xmlns:p14="http://schemas.microsoft.com/office/powerpoint/2010/main" val="25857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38</a:t>
            </a:fld>
            <a:endParaRPr lang="en-US"/>
          </a:p>
        </p:txBody>
      </p:sp>
      <p:sp>
        <p:nvSpPr>
          <p:cNvPr id="3" name="Titel 2"/>
          <p:cNvSpPr>
            <a:spLocks noGrp="1"/>
          </p:cNvSpPr>
          <p:nvPr>
            <p:ph type="title"/>
          </p:nvPr>
        </p:nvSpPr>
        <p:spPr/>
        <p:txBody>
          <a:bodyPr/>
          <a:lstStyle/>
          <a:p>
            <a:r>
              <a:rPr lang="de-CH" dirty="0"/>
              <a:t>Fragen klären - Fallbeispiele</a:t>
            </a:r>
          </a:p>
        </p:txBody>
      </p:sp>
      <p:sp>
        <p:nvSpPr>
          <p:cNvPr id="4" name="Textplatzhalter 3"/>
          <p:cNvSpPr>
            <a:spLocks noGrp="1"/>
          </p:cNvSpPr>
          <p:nvPr>
            <p:ph type="body" sz="quarter" idx="14"/>
          </p:nvPr>
        </p:nvSpPr>
        <p:spPr/>
        <p:txBody>
          <a:bodyPr>
            <a:normAutofit/>
          </a:bodyPr>
          <a:lstStyle/>
          <a:p>
            <a:pPr marL="0" indent="0">
              <a:buNone/>
            </a:pPr>
            <a:r>
              <a:rPr lang="de-CH" dirty="0" smtClean="0">
                <a:solidFill>
                  <a:srgbClr val="FF0000"/>
                </a:solidFill>
              </a:rPr>
              <a:t>Frage</a:t>
            </a:r>
          </a:p>
          <a:p>
            <a:r>
              <a:rPr lang="de-CH" dirty="0"/>
              <a:t>Unter welcher Kategorie gebe ich etwas ein, wenn ich einer Familie noch die Infoflyer Ernährung usw. maile? Habe es unter </a:t>
            </a:r>
            <a:r>
              <a:rPr lang="de-CH" dirty="0" err="1"/>
              <a:t>klientenbez</a:t>
            </a:r>
            <a:r>
              <a:rPr lang="de-CH" dirty="0"/>
              <a:t>. Administration gemacht und dann? Welche Art? (3b</a:t>
            </a:r>
            <a:r>
              <a:rPr lang="de-CH" dirty="0" smtClean="0"/>
              <a:t>?) Ich </a:t>
            </a:r>
            <a:r>
              <a:rPr lang="de-CH" dirty="0"/>
              <a:t>könnte es auch einfach noch zur Beratung </a:t>
            </a:r>
            <a:r>
              <a:rPr lang="de-CH" dirty="0" err="1"/>
              <a:t>dazunehmen</a:t>
            </a:r>
            <a:r>
              <a:rPr lang="de-CH" dirty="0"/>
              <a:t> oder unter 2f E-Mail/Onlineberatung</a:t>
            </a:r>
            <a:r>
              <a:rPr lang="de-CH" dirty="0" smtClean="0"/>
              <a:t>?</a:t>
            </a:r>
          </a:p>
          <a:p>
            <a:endParaRPr lang="de-CH" dirty="0"/>
          </a:p>
          <a:p>
            <a:pPr marL="0" indent="0">
              <a:buNone/>
            </a:pPr>
            <a:r>
              <a:rPr lang="de-CH" dirty="0" smtClean="0">
                <a:solidFill>
                  <a:srgbClr val="FF0000"/>
                </a:solidFill>
                <a:sym typeface="Wingdings" panose="05000000000000000000" pitchFamily="2" charset="2"/>
              </a:rPr>
              <a:t>	Unmittelbar nach der Beratung noch zeitlich bei 2b dazu 	rechnen oder bei separater Anfrage unter 2f_E-	Mail/Onlineberatung  Thema: 	«Info»</a:t>
            </a:r>
            <a:endParaRPr lang="de-CH" dirty="0">
              <a:solidFill>
                <a:srgbClr val="FF0000"/>
              </a:solidFill>
            </a:endParaRPr>
          </a:p>
          <a:p>
            <a:pPr marL="0" indent="0">
              <a:buNone/>
            </a:pPr>
            <a:endParaRPr lang="de-CH" dirty="0" smtClean="0">
              <a:solidFill>
                <a:srgbClr val="FF0000"/>
              </a:solidFill>
            </a:endParaRPr>
          </a:p>
        </p:txBody>
      </p:sp>
    </p:spTree>
    <p:extLst>
      <p:ext uri="{BB962C8B-B14F-4D97-AF65-F5344CB8AC3E}">
        <p14:creationId xmlns:p14="http://schemas.microsoft.com/office/powerpoint/2010/main" val="325406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3"/>
          </p:nvPr>
        </p:nvSpPr>
        <p:spPr/>
        <p:txBody>
          <a:bodyPr/>
          <a:lstStyle/>
          <a:p>
            <a:fld id="{63343499-4781-8F47-9616-5D65C730EB58}" type="slidenum">
              <a:rPr lang="en-US" smtClean="0"/>
              <a:t>4</a:t>
            </a:fld>
            <a:endParaRPr lang="en-US"/>
          </a:p>
        </p:txBody>
      </p:sp>
      <p:sp>
        <p:nvSpPr>
          <p:cNvPr id="3" name="Titel 2"/>
          <p:cNvSpPr>
            <a:spLocks noGrp="1"/>
          </p:cNvSpPr>
          <p:nvPr>
            <p:ph type="title"/>
          </p:nvPr>
        </p:nvSpPr>
        <p:spPr/>
        <p:txBody>
          <a:bodyPr/>
          <a:lstStyle/>
          <a:p>
            <a:r>
              <a:rPr lang="de-CH" dirty="0"/>
              <a:t>Wo finden sich die Informationsunterlagen?</a:t>
            </a:r>
            <a:br>
              <a:rPr lang="de-CH" dirty="0"/>
            </a:br>
            <a:endParaRPr lang="de-CH" dirty="0"/>
          </a:p>
        </p:txBody>
      </p:sp>
      <p:sp>
        <p:nvSpPr>
          <p:cNvPr id="4" name="Textplatzhalter 3"/>
          <p:cNvSpPr>
            <a:spLocks noGrp="1"/>
          </p:cNvSpPr>
          <p:nvPr>
            <p:ph type="body" sz="quarter" idx="14"/>
          </p:nvPr>
        </p:nvSpPr>
        <p:spPr/>
        <p:txBody>
          <a:bodyPr/>
          <a:lstStyle/>
          <a:p>
            <a:r>
              <a:rPr lang="de-CH" dirty="0">
                <a:hlinkClick r:id="rId2"/>
              </a:rPr>
              <a:t>MVB4 Informationen - Mütter- und Väterberatung BL (muetterberatung-bl-bs.ch</a:t>
            </a:r>
            <a:r>
              <a:rPr lang="de-CH" dirty="0" smtClean="0">
                <a:hlinkClick r:id="rId2"/>
              </a:rPr>
              <a:t>)</a:t>
            </a:r>
            <a:endParaRPr lang="de-CH" dirty="0"/>
          </a:p>
          <a:p>
            <a:pPr marL="0" indent="0">
              <a:buNone/>
            </a:pPr>
            <a:r>
              <a:rPr lang="de-CH" dirty="0" smtClean="0">
                <a:sym typeface="Wingdings" panose="05000000000000000000" pitchFamily="2" charset="2"/>
              </a:rPr>
              <a:t>	 Interner Bereich</a:t>
            </a:r>
          </a:p>
          <a:p>
            <a:pPr marL="0" indent="0">
              <a:buNone/>
            </a:pPr>
            <a:r>
              <a:rPr lang="de-CH" dirty="0">
                <a:sym typeface="Wingdings" panose="05000000000000000000" pitchFamily="2" charset="2"/>
              </a:rPr>
              <a:t>	</a:t>
            </a:r>
            <a:r>
              <a:rPr lang="de-CH" dirty="0" smtClean="0">
                <a:sym typeface="Wingdings" panose="05000000000000000000" pitchFamily="2" charset="2"/>
              </a:rPr>
              <a:t> MVB4 Informationen</a:t>
            </a:r>
            <a:endParaRPr lang="de-CH" dirty="0"/>
          </a:p>
        </p:txBody>
      </p:sp>
    </p:spTree>
    <p:extLst>
      <p:ext uri="{BB962C8B-B14F-4D97-AF65-F5344CB8AC3E}">
        <p14:creationId xmlns:p14="http://schemas.microsoft.com/office/powerpoint/2010/main" val="397478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17858" y="1819656"/>
            <a:ext cx="7837422" cy="56027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CH"/>
          </a:p>
        </p:txBody>
      </p:sp>
      <p:sp>
        <p:nvSpPr>
          <p:cNvPr id="4" name="Textplatzhalter 3"/>
          <p:cNvSpPr>
            <a:spLocks noGrp="1"/>
          </p:cNvSpPr>
          <p:nvPr>
            <p:ph type="body" sz="quarter" idx="14"/>
          </p:nvPr>
        </p:nvSpPr>
        <p:spPr/>
        <p:txBody>
          <a:bodyPr>
            <a:normAutofit/>
          </a:bodyPr>
          <a:lstStyle/>
          <a:p>
            <a:pPr marL="0" indent="0">
              <a:buNone/>
            </a:pPr>
            <a:r>
              <a:rPr lang="de-CH" dirty="0" smtClean="0"/>
              <a:t>Alle Vorgaben in Dokument «Adress- und Setupdaten»</a:t>
            </a:r>
          </a:p>
          <a:p>
            <a:pPr lvl="1"/>
            <a:r>
              <a:rPr lang="de-CH" dirty="0" smtClean="0"/>
              <a:t>Eingaben </a:t>
            </a:r>
            <a:r>
              <a:rPr lang="de-CH" b="1" dirty="0" smtClean="0"/>
              <a:t>Kontaktaufnahme</a:t>
            </a:r>
            <a:r>
              <a:rPr lang="de-CH" dirty="0" smtClean="0"/>
              <a:t> – auf Schreibfehler achten. Überprüfung der korrekten Eingaben über den Reiter «</a:t>
            </a:r>
            <a:r>
              <a:rPr lang="de-CH" dirty="0"/>
              <a:t>K</a:t>
            </a:r>
            <a:r>
              <a:rPr lang="de-CH" dirty="0" smtClean="0"/>
              <a:t>inder»</a:t>
            </a:r>
          </a:p>
          <a:p>
            <a:pPr marL="270000" lvl="1" indent="0">
              <a:buNone/>
            </a:pPr>
            <a:r>
              <a:rPr lang="de-CH" dirty="0" smtClean="0">
                <a:solidFill>
                  <a:srgbClr val="FF0000"/>
                </a:solidFill>
                <a:sym typeface="Wingdings" panose="05000000000000000000" pitchFamily="2" charset="2"/>
              </a:rPr>
              <a:t> </a:t>
            </a:r>
            <a:r>
              <a:rPr lang="de-CH" b="1" dirty="0" smtClean="0">
                <a:solidFill>
                  <a:srgbClr val="FF0000"/>
                </a:solidFill>
                <a:sym typeface="Wingdings" panose="05000000000000000000" pitchFamily="2" charset="2"/>
              </a:rPr>
              <a:t>löschen «keine Telefonnummer» ???</a:t>
            </a:r>
            <a:r>
              <a:rPr lang="de-CH" dirty="0" smtClean="0">
                <a:solidFill>
                  <a:srgbClr val="FF0000"/>
                </a:solidFill>
              </a:rPr>
              <a:t/>
            </a:r>
            <a:br>
              <a:rPr lang="de-CH" dirty="0" smtClean="0">
                <a:solidFill>
                  <a:srgbClr val="FF0000"/>
                </a:solidFill>
              </a:rPr>
            </a:br>
            <a:r>
              <a:rPr lang="de-CH" dirty="0" smtClean="0"/>
              <a:t>		</a:t>
            </a:r>
          </a:p>
          <a:p>
            <a:pPr lvl="1"/>
            <a:endParaRPr lang="de-CH" dirty="0" smtClean="0"/>
          </a:p>
          <a:p>
            <a:pPr lvl="1"/>
            <a:endParaRPr lang="de-CH" dirty="0"/>
          </a:p>
        </p:txBody>
      </p:sp>
      <p:sp>
        <p:nvSpPr>
          <p:cNvPr id="2" name="Foliennummernplatzhalter 1"/>
          <p:cNvSpPr>
            <a:spLocks noGrp="1"/>
          </p:cNvSpPr>
          <p:nvPr>
            <p:ph type="sldNum" sz="quarter" idx="13"/>
          </p:nvPr>
        </p:nvSpPr>
        <p:spPr/>
        <p:txBody>
          <a:bodyPr/>
          <a:lstStyle/>
          <a:p>
            <a:fld id="{63343499-4781-8F47-9616-5D65C730EB58}" type="slidenum">
              <a:rPr lang="en-US" smtClean="0"/>
              <a:t>5</a:t>
            </a:fld>
            <a:endParaRPr lang="en-US"/>
          </a:p>
        </p:txBody>
      </p:sp>
      <p:sp>
        <p:nvSpPr>
          <p:cNvPr id="3" name="Titel 2"/>
          <p:cNvSpPr>
            <a:spLocks noGrp="1"/>
          </p:cNvSpPr>
          <p:nvPr>
            <p:ph type="title"/>
          </p:nvPr>
        </p:nvSpPr>
        <p:spPr/>
        <p:txBody>
          <a:bodyPr/>
          <a:lstStyle/>
          <a:p>
            <a:r>
              <a:rPr lang="de-CH" dirty="0"/>
              <a:t>Setup Einstellungen – Must und Nice </a:t>
            </a:r>
            <a:r>
              <a:rPr lang="de-CH" dirty="0" err="1"/>
              <a:t>Have’s</a:t>
            </a:r>
            <a:endParaRPr lang="de-CH" dirty="0"/>
          </a:p>
        </p:txBody>
      </p:sp>
      <p:pic>
        <p:nvPicPr>
          <p:cNvPr id="6" name="Grafik 5"/>
          <p:cNvPicPr>
            <a:picLocks noChangeAspect="1"/>
          </p:cNvPicPr>
          <p:nvPr/>
        </p:nvPicPr>
        <p:blipFill>
          <a:blip r:embed="rId2"/>
          <a:stretch>
            <a:fillRect/>
          </a:stretch>
        </p:blipFill>
        <p:spPr>
          <a:xfrm>
            <a:off x="4091940" y="4123983"/>
            <a:ext cx="4658868" cy="2886473"/>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48" y="4081131"/>
            <a:ext cx="3789622" cy="3262757"/>
          </a:xfrm>
          <a:prstGeom prst="rect">
            <a:avLst/>
          </a:prstGeom>
        </p:spPr>
      </p:pic>
      <p:cxnSp>
        <p:nvCxnSpPr>
          <p:cNvPr id="9" name="Gerade Verbindung mit Pfeil 8"/>
          <p:cNvCxnSpPr/>
          <p:nvPr/>
        </p:nvCxnSpPr>
        <p:spPr>
          <a:xfrm>
            <a:off x="2011680" y="4873752"/>
            <a:ext cx="2761488" cy="61264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1" name="Gerader Verbinder 10"/>
          <p:cNvCxnSpPr/>
          <p:nvPr/>
        </p:nvCxnSpPr>
        <p:spPr>
          <a:xfrm>
            <a:off x="1088136" y="4617720"/>
            <a:ext cx="822960" cy="27432"/>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Gerade Verbindung mit Pfeil 12"/>
          <p:cNvCxnSpPr/>
          <p:nvPr/>
        </p:nvCxnSpPr>
        <p:spPr>
          <a:xfrm>
            <a:off x="406908" y="4142232"/>
            <a:ext cx="594360" cy="4754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0127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p:txBody>
          <a:bodyPr>
            <a:normAutofit/>
          </a:bodyPr>
          <a:lstStyle/>
          <a:p>
            <a:pPr lvl="1"/>
            <a:r>
              <a:rPr lang="de-CH" dirty="0" smtClean="0"/>
              <a:t>Eingaben </a:t>
            </a:r>
            <a:r>
              <a:rPr lang="de-CH" b="1" dirty="0" smtClean="0"/>
              <a:t>Beratungspersonen/Begleitpersonen – auf korrekte Schreibweise achten. </a:t>
            </a:r>
            <a:r>
              <a:rPr lang="de-CH" dirty="0" smtClean="0"/>
              <a:t>Kontrolle über Reiter «Beratungen»</a:t>
            </a:r>
          </a:p>
          <a:p>
            <a:pPr marL="270000" lvl="1" indent="0">
              <a:buNone/>
            </a:pPr>
            <a:r>
              <a:rPr lang="de-CH" dirty="0" smtClean="0">
                <a:solidFill>
                  <a:srgbClr val="FF0000"/>
                </a:solidFill>
              </a:rPr>
              <a:t/>
            </a:r>
            <a:br>
              <a:rPr lang="de-CH" dirty="0" smtClean="0">
                <a:solidFill>
                  <a:srgbClr val="FF0000"/>
                </a:solidFill>
              </a:rPr>
            </a:br>
            <a:r>
              <a:rPr lang="de-CH" dirty="0" smtClean="0"/>
              <a:t>		</a:t>
            </a:r>
          </a:p>
          <a:p>
            <a:pPr lvl="1"/>
            <a:endParaRPr lang="de-CH" dirty="0" smtClean="0"/>
          </a:p>
          <a:p>
            <a:pPr lvl="1"/>
            <a:endParaRPr lang="de-CH" dirty="0"/>
          </a:p>
        </p:txBody>
      </p:sp>
      <p:sp>
        <p:nvSpPr>
          <p:cNvPr id="2" name="Foliennummernplatzhalter 1"/>
          <p:cNvSpPr>
            <a:spLocks noGrp="1"/>
          </p:cNvSpPr>
          <p:nvPr>
            <p:ph type="sldNum" sz="quarter" idx="13"/>
          </p:nvPr>
        </p:nvSpPr>
        <p:spPr/>
        <p:txBody>
          <a:bodyPr/>
          <a:lstStyle/>
          <a:p>
            <a:fld id="{63343499-4781-8F47-9616-5D65C730EB58}" type="slidenum">
              <a:rPr lang="en-US" smtClean="0"/>
              <a:t>6</a:t>
            </a:fld>
            <a:endParaRPr lang="en-US"/>
          </a:p>
        </p:txBody>
      </p:sp>
      <p:sp>
        <p:nvSpPr>
          <p:cNvPr id="3" name="Titel 2"/>
          <p:cNvSpPr>
            <a:spLocks noGrp="1"/>
          </p:cNvSpPr>
          <p:nvPr>
            <p:ph type="title"/>
          </p:nvPr>
        </p:nvSpPr>
        <p:spPr/>
        <p:txBody>
          <a:bodyPr/>
          <a:lstStyle/>
          <a:p>
            <a:r>
              <a:rPr lang="de-CH" dirty="0"/>
              <a:t>Setup Einstellungen – Must und Nice </a:t>
            </a:r>
            <a:r>
              <a:rPr lang="de-CH" dirty="0" err="1"/>
              <a:t>Have’s</a:t>
            </a:r>
            <a:endParaRPr lang="de-CH"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573" y="3509200"/>
            <a:ext cx="4280220" cy="2066735"/>
          </a:xfrm>
          <a:prstGeom prst="rect">
            <a:avLst/>
          </a:prstGeom>
        </p:spPr>
      </p:pic>
      <p:pic>
        <p:nvPicPr>
          <p:cNvPr id="10" name="Grafik 9"/>
          <p:cNvPicPr>
            <a:picLocks noChangeAspect="1"/>
          </p:cNvPicPr>
          <p:nvPr/>
        </p:nvPicPr>
        <p:blipFill>
          <a:blip r:embed="rId3"/>
          <a:stretch>
            <a:fillRect/>
          </a:stretch>
        </p:blipFill>
        <p:spPr>
          <a:xfrm>
            <a:off x="5450399" y="3555111"/>
            <a:ext cx="3286125" cy="2838450"/>
          </a:xfrm>
          <a:prstGeom prst="rect">
            <a:avLst/>
          </a:prstGeom>
        </p:spPr>
      </p:pic>
      <p:cxnSp>
        <p:nvCxnSpPr>
          <p:cNvPr id="12" name="Gerade Verbindung mit Pfeil 11"/>
          <p:cNvCxnSpPr/>
          <p:nvPr/>
        </p:nvCxnSpPr>
        <p:spPr>
          <a:xfrm>
            <a:off x="2432304" y="4407408"/>
            <a:ext cx="4032504" cy="74980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9" name="Gerade Verbindung mit Pfeil 8"/>
          <p:cNvCxnSpPr/>
          <p:nvPr/>
        </p:nvCxnSpPr>
        <p:spPr>
          <a:xfrm>
            <a:off x="4206240" y="5157216"/>
            <a:ext cx="2627282" cy="99307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2603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p:txBody>
          <a:bodyPr>
            <a:normAutofit/>
          </a:bodyPr>
          <a:lstStyle/>
          <a:p>
            <a:pPr lvl="1"/>
            <a:r>
              <a:rPr lang="de-CH" dirty="0" smtClean="0"/>
              <a:t>Eingaben </a:t>
            </a:r>
            <a:r>
              <a:rPr lang="de-CH" b="1" dirty="0" smtClean="0"/>
              <a:t>Nationalität – </a:t>
            </a:r>
            <a:r>
              <a:rPr lang="de-CH" dirty="0" smtClean="0"/>
              <a:t>um Fremdsprachige Eltern zu erfassen, ist die Eingabe wichtig. Bitte darauf achten </a:t>
            </a:r>
            <a:r>
              <a:rPr lang="de-CH" b="1" dirty="0" smtClean="0"/>
              <a:t>«Verständigung schwierig» </a:t>
            </a:r>
            <a:r>
              <a:rPr lang="de-CH" dirty="0" smtClean="0"/>
              <a:t>wenn </a:t>
            </a:r>
            <a:r>
              <a:rPr lang="de-CH" b="1" dirty="0" smtClean="0">
                <a:solidFill>
                  <a:srgbClr val="FF0000"/>
                </a:solidFill>
              </a:rPr>
              <a:t>NICHT</a:t>
            </a:r>
            <a:r>
              <a:rPr lang="de-CH" dirty="0" smtClean="0"/>
              <a:t> CH-Deutsch gesprochen wird</a:t>
            </a:r>
          </a:p>
          <a:p>
            <a:pPr marL="270000" lvl="1" indent="0">
              <a:buNone/>
            </a:pPr>
            <a:r>
              <a:rPr lang="de-CH" dirty="0" smtClean="0">
                <a:solidFill>
                  <a:srgbClr val="FF0000"/>
                </a:solidFill>
              </a:rPr>
              <a:t/>
            </a:r>
            <a:br>
              <a:rPr lang="de-CH" dirty="0" smtClean="0">
                <a:solidFill>
                  <a:srgbClr val="FF0000"/>
                </a:solidFill>
              </a:rPr>
            </a:br>
            <a:r>
              <a:rPr lang="de-CH" dirty="0" smtClean="0"/>
              <a:t>		</a:t>
            </a:r>
          </a:p>
          <a:p>
            <a:pPr lvl="1"/>
            <a:endParaRPr lang="de-CH" dirty="0" smtClean="0"/>
          </a:p>
          <a:p>
            <a:pPr lvl="1"/>
            <a:endParaRPr lang="de-CH" dirty="0"/>
          </a:p>
        </p:txBody>
      </p:sp>
      <p:sp>
        <p:nvSpPr>
          <p:cNvPr id="2" name="Foliennummernplatzhalter 1"/>
          <p:cNvSpPr>
            <a:spLocks noGrp="1"/>
          </p:cNvSpPr>
          <p:nvPr>
            <p:ph type="sldNum" sz="quarter" idx="13"/>
          </p:nvPr>
        </p:nvSpPr>
        <p:spPr/>
        <p:txBody>
          <a:bodyPr/>
          <a:lstStyle/>
          <a:p>
            <a:fld id="{63343499-4781-8F47-9616-5D65C730EB58}" type="slidenum">
              <a:rPr lang="en-US" smtClean="0"/>
              <a:t>7</a:t>
            </a:fld>
            <a:endParaRPr lang="en-US"/>
          </a:p>
        </p:txBody>
      </p:sp>
      <p:sp>
        <p:nvSpPr>
          <p:cNvPr id="3" name="Titel 2"/>
          <p:cNvSpPr>
            <a:spLocks noGrp="1"/>
          </p:cNvSpPr>
          <p:nvPr>
            <p:ph type="title"/>
          </p:nvPr>
        </p:nvSpPr>
        <p:spPr/>
        <p:txBody>
          <a:bodyPr/>
          <a:lstStyle/>
          <a:p>
            <a:r>
              <a:rPr lang="de-CH" dirty="0"/>
              <a:t>Setup Einstellungen – Must und Nice </a:t>
            </a:r>
            <a:r>
              <a:rPr lang="de-CH" dirty="0" err="1"/>
              <a:t>Have’s</a:t>
            </a:r>
            <a:endParaRPr lang="de-CH" dirty="0"/>
          </a:p>
        </p:txBody>
      </p:sp>
      <p:pic>
        <p:nvPicPr>
          <p:cNvPr id="6" name="Grafik 5"/>
          <p:cNvPicPr>
            <a:picLocks noChangeAspect="1"/>
          </p:cNvPicPr>
          <p:nvPr/>
        </p:nvPicPr>
        <p:blipFill>
          <a:blip r:embed="rId2"/>
          <a:stretch>
            <a:fillRect/>
          </a:stretch>
        </p:blipFill>
        <p:spPr>
          <a:xfrm>
            <a:off x="4784719" y="5020056"/>
            <a:ext cx="4178306" cy="1568577"/>
          </a:xfrm>
          <a:prstGeom prst="rect">
            <a:avLst/>
          </a:prstGeom>
        </p:spPr>
      </p:pic>
      <p:cxnSp>
        <p:nvCxnSpPr>
          <p:cNvPr id="9" name="Gerade Verbindung mit Pfeil 8"/>
          <p:cNvCxnSpPr/>
          <p:nvPr/>
        </p:nvCxnSpPr>
        <p:spPr>
          <a:xfrm>
            <a:off x="3675888" y="3017520"/>
            <a:ext cx="2974754" cy="327355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39" y="4535423"/>
            <a:ext cx="4330286" cy="2165143"/>
          </a:xfrm>
          <a:prstGeom prst="rect">
            <a:avLst/>
          </a:prstGeom>
        </p:spPr>
      </p:pic>
      <p:cxnSp>
        <p:nvCxnSpPr>
          <p:cNvPr id="12" name="Gerade Verbindung mit Pfeil 11"/>
          <p:cNvCxnSpPr/>
          <p:nvPr/>
        </p:nvCxnSpPr>
        <p:spPr>
          <a:xfrm flipH="1">
            <a:off x="1435608" y="2328265"/>
            <a:ext cx="1454530" cy="30381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7654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p:txBody>
          <a:bodyPr>
            <a:normAutofit fontScale="77500" lnSpcReduction="20000"/>
          </a:bodyPr>
          <a:lstStyle/>
          <a:p>
            <a:pPr marL="0" indent="0">
              <a:buNone/>
            </a:pPr>
            <a:endParaRPr lang="de-CH" b="1" dirty="0" smtClean="0">
              <a:solidFill>
                <a:srgbClr val="FF0000"/>
              </a:solidFill>
            </a:endParaRPr>
          </a:p>
          <a:p>
            <a:pPr marL="0" indent="0">
              <a:buNone/>
            </a:pPr>
            <a:r>
              <a:rPr lang="de-CH" b="1" dirty="0" smtClean="0">
                <a:solidFill>
                  <a:srgbClr val="FF0000"/>
                </a:solidFill>
              </a:rPr>
              <a:t>Besonderes/Neu</a:t>
            </a:r>
            <a:r>
              <a:rPr lang="de-CH" dirty="0" smtClean="0">
                <a:solidFill>
                  <a:srgbClr val="FF0000"/>
                </a:solidFill>
              </a:rPr>
              <a:t>:</a:t>
            </a:r>
          </a:p>
          <a:p>
            <a:pPr lvl="1"/>
            <a:r>
              <a:rPr lang="de-CH" dirty="0" smtClean="0"/>
              <a:t>Basisdaten – </a:t>
            </a:r>
            <a:r>
              <a:rPr lang="de-CH" b="1" dirty="0" smtClean="0">
                <a:solidFill>
                  <a:srgbClr val="FF0000"/>
                </a:solidFill>
              </a:rPr>
              <a:t>Ort</a:t>
            </a:r>
            <a:r>
              <a:rPr lang="de-CH" dirty="0" smtClean="0"/>
              <a:t>:	«Büro» kann ergänzt werden, wenn nicht immer aus einer Beratungsstelle gearbeitet wird. Muss mit Arbeitgeber abgesprochen sein!</a:t>
            </a:r>
          </a:p>
          <a:p>
            <a:pPr lvl="1"/>
            <a:r>
              <a:rPr lang="de-CH" dirty="0" smtClean="0"/>
              <a:t>Neue Arten:		</a:t>
            </a:r>
            <a:r>
              <a:rPr lang="de-CH" b="1" dirty="0" smtClean="0">
                <a:solidFill>
                  <a:srgbClr val="FF0000"/>
                </a:solidFill>
              </a:rPr>
              <a:t>2f_Abend-/Samstagberatung</a:t>
            </a:r>
            <a:br>
              <a:rPr lang="de-CH" b="1" dirty="0" smtClean="0">
                <a:solidFill>
                  <a:srgbClr val="FF0000"/>
                </a:solidFill>
              </a:rPr>
            </a:br>
            <a:r>
              <a:rPr lang="de-CH" b="1" dirty="0" smtClean="0">
                <a:solidFill>
                  <a:srgbClr val="FF0000"/>
                </a:solidFill>
              </a:rPr>
              <a:t>				3d_Terminvereinbarung</a:t>
            </a:r>
          </a:p>
          <a:p>
            <a:pPr lvl="1"/>
            <a:r>
              <a:rPr lang="de-CH" b="1" dirty="0" smtClean="0">
                <a:solidFill>
                  <a:srgbClr val="FF0000"/>
                </a:solidFill>
              </a:rPr>
              <a:t>Materialien</a:t>
            </a:r>
            <a:r>
              <a:rPr lang="de-CH" dirty="0" smtClean="0">
                <a:solidFill>
                  <a:srgbClr val="FF0000"/>
                </a:solidFill>
              </a:rPr>
              <a:t>: </a:t>
            </a:r>
            <a:r>
              <a:rPr lang="de-CH" dirty="0" smtClean="0"/>
              <a:t>eigene/neue Flyer können selber ergänzt werden (nicht Statistikrelevant)</a:t>
            </a:r>
          </a:p>
          <a:p>
            <a:pPr lvl="1"/>
            <a:r>
              <a:rPr lang="de-CH" b="1" dirty="0" smtClean="0">
                <a:solidFill>
                  <a:srgbClr val="FF0000"/>
                </a:solidFill>
              </a:rPr>
              <a:t>Angebote</a:t>
            </a:r>
            <a:r>
              <a:rPr lang="de-CH" dirty="0" smtClean="0">
                <a:solidFill>
                  <a:srgbClr val="FF0000"/>
                </a:solidFill>
              </a:rPr>
              <a:t>: </a:t>
            </a:r>
            <a:r>
              <a:rPr lang="de-CH" dirty="0" smtClean="0"/>
              <a:t>nur Angebote der MVB (keine Gruppenberatungen) z.B. Informationsabende, BWLS, Babymassage usw.</a:t>
            </a:r>
          </a:p>
          <a:p>
            <a:pPr lvl="1"/>
            <a:r>
              <a:rPr lang="de-CH" dirty="0" smtClean="0"/>
              <a:t>Suchkriterien: </a:t>
            </a:r>
            <a:r>
              <a:rPr lang="de-CH" dirty="0" smtClean="0">
                <a:solidFill>
                  <a:srgbClr val="FF0000"/>
                </a:solidFill>
              </a:rPr>
              <a:t>Familie </a:t>
            </a:r>
            <a:r>
              <a:rPr lang="de-CH" dirty="0" smtClean="0">
                <a:solidFill>
                  <a:srgbClr val="FF0000"/>
                </a:solidFill>
                <a:sym typeface="Wingdings" panose="05000000000000000000" pitchFamily="2" charset="2"/>
              </a:rPr>
              <a:t> </a:t>
            </a:r>
            <a:r>
              <a:rPr lang="de-CH" dirty="0" smtClean="0">
                <a:solidFill>
                  <a:srgbClr val="FF0000"/>
                </a:solidFill>
              </a:rPr>
              <a:t>Gruppeberatungen (X/Y)</a:t>
            </a:r>
          </a:p>
          <a:p>
            <a:pPr lvl="1"/>
            <a:r>
              <a:rPr lang="de-CH" b="1" dirty="0" smtClean="0">
                <a:solidFill>
                  <a:srgbClr val="FF0000"/>
                </a:solidFill>
              </a:rPr>
              <a:t>Anpassen Statistikjahr per 1.1. nicht vergessen!</a:t>
            </a:r>
          </a:p>
          <a:p>
            <a:pPr marL="270000" lvl="1" indent="0">
              <a:buNone/>
            </a:pPr>
            <a:r>
              <a:rPr lang="de-CH" dirty="0" smtClean="0">
                <a:solidFill>
                  <a:srgbClr val="FF0000"/>
                </a:solidFill>
              </a:rPr>
              <a:t>    </a:t>
            </a:r>
          </a:p>
          <a:p>
            <a:pPr marL="270000" lvl="1" indent="0">
              <a:buNone/>
            </a:pPr>
            <a:r>
              <a:rPr lang="de-CH" dirty="0">
                <a:solidFill>
                  <a:srgbClr val="FF0000"/>
                </a:solidFill>
              </a:rPr>
              <a:t> </a:t>
            </a:r>
            <a:r>
              <a:rPr lang="de-CH" dirty="0" smtClean="0">
                <a:solidFill>
                  <a:srgbClr val="FF0000"/>
                </a:solidFill>
              </a:rPr>
              <a:t>    </a:t>
            </a:r>
          </a:p>
          <a:p>
            <a:pPr marL="270000" lvl="1" indent="0">
              <a:buNone/>
            </a:pPr>
            <a:endParaRPr lang="de-CH" dirty="0">
              <a:solidFill>
                <a:srgbClr val="FF0000"/>
              </a:solidFill>
            </a:endParaRPr>
          </a:p>
          <a:p>
            <a:pPr marL="270000" lvl="1" indent="0">
              <a:buNone/>
            </a:pPr>
            <a:endParaRPr lang="de-CH" dirty="0" smtClean="0"/>
          </a:p>
          <a:p>
            <a:pPr lvl="1"/>
            <a:endParaRPr lang="de-CH" dirty="0" smtClean="0"/>
          </a:p>
          <a:p>
            <a:pPr lvl="1"/>
            <a:endParaRPr lang="de-CH" dirty="0"/>
          </a:p>
        </p:txBody>
      </p:sp>
      <p:sp>
        <p:nvSpPr>
          <p:cNvPr id="2" name="Foliennummernplatzhalter 1"/>
          <p:cNvSpPr>
            <a:spLocks noGrp="1"/>
          </p:cNvSpPr>
          <p:nvPr>
            <p:ph type="sldNum" sz="quarter" idx="13"/>
          </p:nvPr>
        </p:nvSpPr>
        <p:spPr/>
        <p:txBody>
          <a:bodyPr/>
          <a:lstStyle/>
          <a:p>
            <a:fld id="{63343499-4781-8F47-9616-5D65C730EB58}" type="slidenum">
              <a:rPr lang="en-US" smtClean="0"/>
              <a:t>8</a:t>
            </a:fld>
            <a:endParaRPr lang="en-US"/>
          </a:p>
        </p:txBody>
      </p:sp>
      <p:sp>
        <p:nvSpPr>
          <p:cNvPr id="3" name="Titel 2"/>
          <p:cNvSpPr>
            <a:spLocks noGrp="1"/>
          </p:cNvSpPr>
          <p:nvPr>
            <p:ph type="title"/>
          </p:nvPr>
        </p:nvSpPr>
        <p:spPr/>
        <p:txBody>
          <a:bodyPr/>
          <a:lstStyle/>
          <a:p>
            <a:r>
              <a:rPr lang="de-CH" dirty="0"/>
              <a:t>Setup Einstellungen – Must und Nice </a:t>
            </a:r>
            <a:r>
              <a:rPr lang="de-CH" dirty="0" err="1"/>
              <a:t>Have’s</a:t>
            </a:r>
            <a:endParaRPr lang="de-CH"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406" y="4771119"/>
            <a:ext cx="2658618" cy="1905906"/>
          </a:xfrm>
          <a:prstGeom prst="rect">
            <a:avLst/>
          </a:prstGeom>
        </p:spPr>
      </p:pic>
      <p:cxnSp>
        <p:nvCxnSpPr>
          <p:cNvPr id="9" name="Gerade Verbindung mit Pfeil 8"/>
          <p:cNvCxnSpPr/>
          <p:nvPr/>
        </p:nvCxnSpPr>
        <p:spPr>
          <a:xfrm>
            <a:off x="5641848" y="5806440"/>
            <a:ext cx="1307592" cy="4389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9679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77799" y="5605272"/>
            <a:ext cx="8225537" cy="97840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CH"/>
          </a:p>
        </p:txBody>
      </p:sp>
      <p:sp>
        <p:nvSpPr>
          <p:cNvPr id="2" name="Foliennummernplatzhalter 1"/>
          <p:cNvSpPr>
            <a:spLocks noGrp="1"/>
          </p:cNvSpPr>
          <p:nvPr>
            <p:ph type="sldNum" sz="quarter" idx="13"/>
          </p:nvPr>
        </p:nvSpPr>
        <p:spPr/>
        <p:txBody>
          <a:bodyPr/>
          <a:lstStyle/>
          <a:p>
            <a:fld id="{63343499-4781-8F47-9616-5D65C730EB58}" type="slidenum">
              <a:rPr lang="en-US" smtClean="0"/>
              <a:t>9</a:t>
            </a:fld>
            <a:endParaRPr lang="en-US"/>
          </a:p>
        </p:txBody>
      </p:sp>
      <p:sp>
        <p:nvSpPr>
          <p:cNvPr id="3" name="Titel 2"/>
          <p:cNvSpPr>
            <a:spLocks noGrp="1"/>
          </p:cNvSpPr>
          <p:nvPr>
            <p:ph type="title"/>
          </p:nvPr>
        </p:nvSpPr>
        <p:spPr/>
        <p:txBody>
          <a:bodyPr/>
          <a:lstStyle/>
          <a:p>
            <a:r>
              <a:rPr lang="de-CH" dirty="0"/>
              <a:t>Arten und Kategorien</a:t>
            </a:r>
          </a:p>
        </p:txBody>
      </p:sp>
      <p:sp>
        <p:nvSpPr>
          <p:cNvPr id="4" name="Textplatzhalter 3"/>
          <p:cNvSpPr>
            <a:spLocks noGrp="1"/>
          </p:cNvSpPr>
          <p:nvPr>
            <p:ph type="body" sz="quarter" idx="14"/>
          </p:nvPr>
        </p:nvSpPr>
        <p:spPr>
          <a:xfrm>
            <a:off x="177799" y="1712914"/>
            <a:ext cx="8785225" cy="4870766"/>
          </a:xfrm>
        </p:spPr>
        <p:txBody>
          <a:bodyPr>
            <a:normAutofit/>
          </a:bodyPr>
          <a:lstStyle/>
          <a:p>
            <a:pPr marL="0" indent="0">
              <a:buNone/>
            </a:pPr>
            <a:endParaRPr lang="de-CH" b="1" dirty="0" smtClean="0">
              <a:solidFill>
                <a:srgbClr val="FF0000"/>
              </a:solidFill>
            </a:endParaRPr>
          </a:p>
          <a:p>
            <a:pPr marL="0" indent="0">
              <a:buNone/>
            </a:pPr>
            <a:r>
              <a:rPr lang="de-CH" dirty="0" smtClean="0">
                <a:solidFill>
                  <a:srgbClr val="FF0000"/>
                </a:solidFill>
              </a:rPr>
              <a:t>Kategorien </a:t>
            </a:r>
            <a:r>
              <a:rPr lang="de-CH" dirty="0">
                <a:solidFill>
                  <a:srgbClr val="FF0000"/>
                </a:solidFill>
              </a:rPr>
              <a:t>der </a:t>
            </a:r>
            <a:r>
              <a:rPr lang="de-CH" dirty="0" smtClean="0">
                <a:solidFill>
                  <a:srgbClr val="FF0000"/>
                </a:solidFill>
              </a:rPr>
              <a:t>Tätigkeiten</a:t>
            </a:r>
          </a:p>
          <a:p>
            <a:pPr marL="539750" indent="0">
              <a:buNone/>
            </a:pPr>
            <a:r>
              <a:rPr lang="de-CH" dirty="0" smtClean="0"/>
              <a:t>1_Erst-Kontakt</a:t>
            </a:r>
          </a:p>
          <a:p>
            <a:pPr marL="539750" indent="0">
              <a:buNone/>
            </a:pPr>
            <a:r>
              <a:rPr lang="de-CH" dirty="0" smtClean="0"/>
              <a:t>2_Beratung</a:t>
            </a:r>
          </a:p>
          <a:p>
            <a:pPr marL="539750" indent="0">
              <a:buNone/>
            </a:pPr>
            <a:r>
              <a:rPr lang="de-CH" dirty="0" smtClean="0"/>
              <a:t>3_klientenorientierte Administration</a:t>
            </a:r>
          </a:p>
          <a:p>
            <a:pPr marL="539750" indent="0">
              <a:buNone/>
            </a:pPr>
            <a:r>
              <a:rPr lang="de-CH" dirty="0" smtClean="0"/>
              <a:t>4_Vernetzung</a:t>
            </a:r>
          </a:p>
          <a:p>
            <a:pPr marL="539750" indent="0">
              <a:buNone/>
            </a:pPr>
            <a:r>
              <a:rPr lang="de-CH" dirty="0" smtClean="0"/>
              <a:t>5_Externe Aufträge</a:t>
            </a:r>
          </a:p>
          <a:p>
            <a:pPr marL="539750" indent="0">
              <a:buNone/>
            </a:pPr>
            <a:endParaRPr lang="de-CH" dirty="0" smtClean="0"/>
          </a:p>
          <a:p>
            <a:pPr marL="447675" indent="-447675">
              <a:buFont typeface="Wingdings" panose="05000000000000000000" pitchFamily="2" charset="2"/>
              <a:buChar char="à"/>
            </a:pPr>
            <a:r>
              <a:rPr lang="de-CH" dirty="0" smtClean="0">
                <a:sym typeface="Wingdings" panose="05000000000000000000" pitchFamily="2" charset="2"/>
              </a:rPr>
              <a:t>Bei all diesen Einträgen </a:t>
            </a:r>
            <a:r>
              <a:rPr lang="de-CH" b="1" dirty="0" smtClean="0">
                <a:sym typeface="Wingdings" panose="05000000000000000000" pitchFamily="2" charset="2"/>
              </a:rPr>
              <a:t>muss immer die Arbeitszeit</a:t>
            </a:r>
            <a:r>
              <a:rPr lang="de-CH" dirty="0" smtClean="0">
                <a:sym typeface="Wingdings" panose="05000000000000000000" pitchFamily="2" charset="2"/>
              </a:rPr>
              <a:t> eingegeben werden!</a:t>
            </a:r>
          </a:p>
        </p:txBody>
      </p:sp>
    </p:spTree>
    <p:extLst>
      <p:ext uri="{BB962C8B-B14F-4D97-AF65-F5344CB8AC3E}">
        <p14:creationId xmlns:p14="http://schemas.microsoft.com/office/powerpoint/2010/main" val="386658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 calcmode="lin" valueType="num">
                                      <p:cBhvr additive="base">
                                        <p:cTn id="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_VG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UI/_rels/customUI.xml.rels><?xml version="1.0" encoding="UTF-8" standalone="yes"?>
<Relationships xmlns="http://schemas.openxmlformats.org/package/2006/relationships"><Relationship Id="BL_Typoraster_icon" Type="http://schemas.openxmlformats.org/officeDocument/2006/relationships/image" Target="images/BL_Typoraster_icon.png"/></Relationships>
</file>

<file path=customUI/customUI.xml><?xml version="1.0" encoding="utf-8"?>
<customUI xmlns="http://schemas.microsoft.com/office/2006/01/customui">
  <ribbon startFromScratch="false">
    <tabs>
      <tab id="MyCustomTab" label="CD/CI BL" insertAfterMso="TabView">
        <group id="customGroup1" label="Werkzeuge">
          <button id="customButton1" label="Mit Typoraster überlagern" image="BL_Typoraster_icon" size="large" onAction="overlayTyporaster"/>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PPT_VGD</Template>
  <TotalTime>0</TotalTime>
  <Words>2469</Words>
  <Application>Microsoft Office PowerPoint</Application>
  <PresentationFormat>Bildschirmpräsentation (4:3)</PresentationFormat>
  <Paragraphs>288</Paragraphs>
  <Slides>38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38</vt:i4>
      </vt:variant>
    </vt:vector>
  </HeadingPairs>
  <TitlesOfParts>
    <vt:vector size="44" baseType="lpstr">
      <vt:lpstr>Arial</vt:lpstr>
      <vt:lpstr>Calibri</vt:lpstr>
      <vt:lpstr>Courier New</vt:lpstr>
      <vt:lpstr>Symbol</vt:lpstr>
      <vt:lpstr>Wingdings</vt:lpstr>
      <vt:lpstr>PPT_VGD</vt:lpstr>
      <vt:lpstr>Weiterbildung MVB4 – Update Mütter- und Väterberatung im Kanton BL</vt:lpstr>
      <vt:lpstr>Ziele</vt:lpstr>
      <vt:lpstr>Weiterbildungsablauf</vt:lpstr>
      <vt:lpstr>Wo finden sich die Informationsunterlagen? </vt:lpstr>
      <vt:lpstr>Setup Einstellungen – Must und Nice Have’s</vt:lpstr>
      <vt:lpstr>Setup Einstellungen – Must und Nice Have’s</vt:lpstr>
      <vt:lpstr>Setup Einstellungen – Must und Nice Have’s</vt:lpstr>
      <vt:lpstr>Setup Einstellungen – Must und Nice Have’s</vt:lpstr>
      <vt:lpstr>Arten und Kategorien</vt:lpstr>
      <vt:lpstr>Arten und Kategorien</vt:lpstr>
      <vt:lpstr>Arten und Kategorien</vt:lpstr>
      <vt:lpstr>Arten und Kategorien</vt:lpstr>
      <vt:lpstr>Arten und Kategorien</vt:lpstr>
      <vt:lpstr>Arten und Kategorien</vt:lpstr>
      <vt:lpstr>Arten und Kategorien</vt:lpstr>
      <vt:lpstr>Arten und Kategorien</vt:lpstr>
      <vt:lpstr>Intakeprozess</vt:lpstr>
      <vt:lpstr>Intakeprozess</vt:lpstr>
      <vt:lpstr>Was tun SuperUserinnen?</vt:lpstr>
      <vt:lpstr>Controlling erstellen und auswerten</vt:lpstr>
      <vt:lpstr>Controlling erstellen und auswerten</vt:lpstr>
      <vt:lpstr>Controlling erstellen und auswerten</vt:lpstr>
      <vt:lpstr>Controlling erstellen und auswerten</vt:lpstr>
      <vt:lpstr>Controlling erstellen und auswerten</vt:lpstr>
      <vt:lpstr>Statistik erstellen</vt:lpstr>
      <vt:lpstr>Statistik erstellen</vt:lpstr>
      <vt:lpstr>Statistik erstellen </vt:lpstr>
      <vt:lpstr>Statistik erstellen</vt:lpstr>
      <vt:lpstr>Statistik erstellen</vt:lpstr>
      <vt:lpstr>Statistik erstellen</vt:lpstr>
      <vt:lpstr>Fragen klären - Fallbeispiele</vt:lpstr>
      <vt:lpstr>Fragen klären - Fallbeispiele</vt:lpstr>
      <vt:lpstr>Fragen klären - Fallbeispiele</vt:lpstr>
      <vt:lpstr>Fragen klären - Fallbeispiele</vt:lpstr>
      <vt:lpstr>Fragen klären - Fallbeispiele</vt:lpstr>
      <vt:lpstr>Fragen klären - Fallbeispiele</vt:lpstr>
      <vt:lpstr>Fragen klären - Fallbeispiele</vt:lpstr>
      <vt:lpstr>Fragen klären - Fallbeispiele</vt:lpstr>
    </vt:vector>
  </TitlesOfParts>
  <Company>Kantonale Verwaltungen 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Ermel, Sandra VGD</dc:creator>
  <cp:lastModifiedBy>Hodel, Denise VGD</cp:lastModifiedBy>
  <cp:revision>90</cp:revision>
  <cp:lastPrinted>2021-08-17T11:24:01Z</cp:lastPrinted>
  <dcterms:created xsi:type="dcterms:W3CDTF">2016-04-18T13:19:48Z</dcterms:created>
  <dcterms:modified xsi:type="dcterms:W3CDTF">2021-09-06T07:31:12Z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