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9" r:id="rId2"/>
    <p:sldId id="257" r:id="rId3"/>
    <p:sldId id="258" r:id="rId4"/>
    <p:sldId id="260" r:id="rId5"/>
    <p:sldId id="266" r:id="rId6"/>
    <p:sldId id="268" r:id="rId7"/>
    <p:sldId id="267" r:id="rId8"/>
    <p:sldId id="265" r:id="rId9"/>
    <p:sldId id="269" r:id="rId10"/>
    <p:sldId id="261" r:id="rId11"/>
    <p:sldId id="271" r:id="rId12"/>
    <p:sldId id="270" r:id="rId13"/>
    <p:sldId id="263" r:id="rId14"/>
    <p:sldId id="264" r:id="rId15"/>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51" autoAdjust="0"/>
  </p:normalViewPr>
  <p:slideViewPr>
    <p:cSldViewPr snapToGrid="0">
      <p:cViewPr varScale="1">
        <p:scale>
          <a:sx n="105" d="100"/>
          <a:sy n="105" d="100"/>
        </p:scale>
        <p:origin x="750"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47135553-5289-421A-9076-06A27FA03939}" type="datetimeFigureOut">
              <a:rPr lang="de-CH" smtClean="0"/>
              <a:t>12.04.2022</a:t>
            </a:fld>
            <a:endParaRPr lang="de-CH"/>
          </a:p>
        </p:txBody>
      </p:sp>
      <p:sp>
        <p:nvSpPr>
          <p:cNvPr id="4" name="Fußzeilenplatzhalt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9B7D62DB-90FB-4424-B4C7-AA5258E92F41}" type="slidenum">
              <a:rPr lang="de-CH" smtClean="0"/>
              <a:t>‹Nr.›</a:t>
            </a:fld>
            <a:endParaRPr lang="de-CH"/>
          </a:p>
        </p:txBody>
      </p:sp>
    </p:spTree>
    <p:extLst>
      <p:ext uri="{BB962C8B-B14F-4D97-AF65-F5344CB8AC3E}">
        <p14:creationId xmlns:p14="http://schemas.microsoft.com/office/powerpoint/2010/main" val="2673816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C76CA8B-432D-4E56-BA8A-7C9589E98886}" type="datetimeFigureOut">
              <a:rPr lang="de-CH" smtClean="0"/>
              <a:t>12.04.2022</a:t>
            </a:fld>
            <a:endParaRPr lang="de-CH"/>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2F85B0A-22E9-4134-9644-5284C24B7565}" type="slidenum">
              <a:rPr lang="de-CH" smtClean="0"/>
              <a:t>‹Nr.›</a:t>
            </a:fld>
            <a:endParaRPr lang="de-CH"/>
          </a:p>
        </p:txBody>
      </p:sp>
    </p:spTree>
    <p:extLst>
      <p:ext uri="{BB962C8B-B14F-4D97-AF65-F5344CB8AC3E}">
        <p14:creationId xmlns:p14="http://schemas.microsoft.com/office/powerpoint/2010/main" val="90874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osuisse.ch/"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sf-mvb.ch/" TargetMode="External"/><Relationship Id="rId5" Type="http://schemas.openxmlformats.org/officeDocument/2006/relationships/hyperlink" Target="https://www.kinderaerzteschweiz.ch/Home/willkommen" TargetMode="External"/><Relationship Id="rId4" Type="http://schemas.openxmlformats.org/officeDocument/2006/relationships/hyperlink" Target="https://interbiblio.ch/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2F85B0A-22E9-4134-9644-5284C24B7565}" type="slidenum">
              <a:rPr lang="de-CH" smtClean="0"/>
              <a:t>1</a:t>
            </a:fld>
            <a:endParaRPr lang="de-CH"/>
          </a:p>
        </p:txBody>
      </p:sp>
    </p:spTree>
    <p:extLst>
      <p:ext uri="{BB962C8B-B14F-4D97-AF65-F5344CB8AC3E}">
        <p14:creationId xmlns:p14="http://schemas.microsoft.com/office/powerpoint/2010/main" val="43197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Vorlesen für Kinder 0-3</a:t>
            </a:r>
          </a:p>
          <a:p>
            <a:r>
              <a:rPr lang="de-CH" dirty="0"/>
              <a:t>Schon beim Lauschen von Versen oder dem gemeinsamen Betrachten eines ersten Bilderbuchs erfährt das Kind in der engen Beziehung zu einer Vertrauensperson alles, was Sprache ausmacht: Es entdeckt neue Wörter und neue Welten. Es entwickelt seine Fantasie und erweitert seine kognitiven Fähigkeiten. Es zeigt eigene Interessen und lernt die Perspektiven anderer kennen.</a:t>
            </a:r>
          </a:p>
          <a:p>
            <a:r>
              <a:rPr lang="de-CH" dirty="0"/>
              <a:t>Wenn Sie schon früh mit dem Vorlesen beginnen, lernt Ihr Kind gemeinsam mit Ihnen: Bücher und Geschichten machen Spass! Und genau diese Lesefreude ist es, die seine Lesemotivation anfacht und es zu einer kleinen Leseratte werden lässt.</a:t>
            </a:r>
          </a:p>
          <a:p>
            <a:r>
              <a:rPr lang="de-CH" b="1" dirty="0" smtClean="0"/>
              <a:t>Buchstart </a:t>
            </a:r>
            <a:r>
              <a:rPr lang="de-CH" b="1" dirty="0"/>
              <a:t>mehrsprachig</a:t>
            </a:r>
          </a:p>
          <a:p>
            <a:r>
              <a:rPr lang="de-CH" dirty="0"/>
              <a:t>Familien mit anderen Herkunftssprachen zu erreichen, ist ein wichtiges Anliegen für Buchstart. </a:t>
            </a:r>
          </a:p>
          <a:p>
            <a:r>
              <a:rPr lang="de-CH" dirty="0"/>
              <a:t>Die Basis für eine gesunde Sprachentwicklung wird in der Erstsprache eines Kindes gelegt und sollte in der Familie kontinuierlich gepflegt werden. Ihr Kind freut sich auf Verse und Reime, Lieder und Geschichten in der Familiensprache.</a:t>
            </a:r>
          </a:p>
          <a:p>
            <a:r>
              <a:rPr lang="de-CH" dirty="0"/>
              <a:t>Viele Bibliotheken unterstützen Sie auch mit einem anders- bzw. mehrsprachigen Medienangebot.</a:t>
            </a:r>
          </a:p>
          <a:p>
            <a:r>
              <a:rPr lang="de-CH" dirty="0"/>
              <a:t>Gerne verweisen wir auf Materialien, die in vielen Sprachen zugänglich sind</a:t>
            </a:r>
            <a:r>
              <a:rPr lang="de-CH" dirty="0" smtClean="0"/>
              <a:t>.</a:t>
            </a:r>
          </a:p>
          <a:p>
            <a:endParaRPr lang="de-CH" dirty="0"/>
          </a:p>
          <a:p>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10</a:t>
            </a:fld>
            <a:endParaRPr lang="de-CH"/>
          </a:p>
        </p:txBody>
      </p:sp>
    </p:spTree>
    <p:extLst>
      <p:ext uri="{BB962C8B-B14F-4D97-AF65-F5344CB8AC3E}">
        <p14:creationId xmlns:p14="http://schemas.microsoft.com/office/powerpoint/2010/main" val="246725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2F85B0A-22E9-4134-9644-5284C24B7565}" type="slidenum">
              <a:rPr lang="de-CH" smtClean="0"/>
              <a:t>11</a:t>
            </a:fld>
            <a:endParaRPr lang="de-CH"/>
          </a:p>
        </p:txBody>
      </p:sp>
    </p:spTree>
    <p:extLst>
      <p:ext uri="{BB962C8B-B14F-4D97-AF65-F5344CB8AC3E}">
        <p14:creationId xmlns:p14="http://schemas.microsoft.com/office/powerpoint/2010/main" val="181262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Mütter, väterberatungsstellen</a:t>
            </a:r>
          </a:p>
          <a:p>
            <a:r>
              <a:rPr lang="de-CH" dirty="0" smtClean="0"/>
              <a:t>Baselland und Dorneck-</a:t>
            </a:r>
            <a:r>
              <a:rPr lang="de-CH" dirty="0" err="1" smtClean="0"/>
              <a:t>Thierstein</a:t>
            </a:r>
            <a:endParaRPr lang="de-CH" dirty="0" smtClean="0"/>
          </a:p>
          <a:p>
            <a:r>
              <a:rPr lang="de-CH" dirty="0" smtClean="0"/>
              <a:t>112 Beratungsstellen mit 25 Beraterinnen und 15 verschiedenen Arbeitergebern (=Finanzgeber?)</a:t>
            </a:r>
          </a:p>
          <a:p>
            <a:endParaRPr lang="de-CH" dirty="0"/>
          </a:p>
          <a:p>
            <a:r>
              <a:rPr lang="de-CH" dirty="0" smtClean="0"/>
              <a:t>Bibliotheken BL</a:t>
            </a:r>
          </a:p>
          <a:p>
            <a:r>
              <a:rPr lang="de-CH" dirty="0" smtClean="0"/>
              <a:t>19 Bibliotheken (Bibliotheksverein, Frauenverein, Gemeinde, GGG Stadtbibliothek Basel</a:t>
            </a:r>
          </a:p>
          <a:p>
            <a:endParaRPr lang="de-CH" dirty="0"/>
          </a:p>
          <a:p>
            <a:r>
              <a:rPr lang="de-CH" dirty="0" smtClean="0"/>
              <a:t>Bibliothek kontaktiert euch nicht? &gt; Auf Bibliotheken im Ort oder Region vorgehen.</a:t>
            </a:r>
          </a:p>
          <a:p>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12</a:t>
            </a:fld>
            <a:endParaRPr lang="de-CH"/>
          </a:p>
        </p:txBody>
      </p:sp>
    </p:spTree>
    <p:extLst>
      <p:ext uri="{BB962C8B-B14F-4D97-AF65-F5344CB8AC3E}">
        <p14:creationId xmlns:p14="http://schemas.microsoft.com/office/powerpoint/2010/main" val="104141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2F85B0A-22E9-4134-9644-5284C24B7565}" type="slidenum">
              <a:rPr lang="de-CH" smtClean="0"/>
              <a:t>13</a:t>
            </a:fld>
            <a:endParaRPr lang="de-CH"/>
          </a:p>
        </p:txBody>
      </p:sp>
    </p:spTree>
    <p:extLst>
      <p:ext uri="{BB962C8B-B14F-4D97-AF65-F5344CB8AC3E}">
        <p14:creationId xmlns:p14="http://schemas.microsoft.com/office/powerpoint/2010/main" val="181844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2F85B0A-22E9-4134-9644-5284C24B7565}" type="slidenum">
              <a:rPr lang="de-CH" smtClean="0"/>
              <a:t>14</a:t>
            </a:fld>
            <a:endParaRPr lang="de-CH"/>
          </a:p>
        </p:txBody>
      </p:sp>
    </p:spTree>
    <p:extLst>
      <p:ext uri="{BB962C8B-B14F-4D97-AF65-F5344CB8AC3E}">
        <p14:creationId xmlns:p14="http://schemas.microsoft.com/office/powerpoint/2010/main" val="273314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Buchstart ist ein gesamtschweizerisches Projekt zur frühen Sprachbildung. Buchstart fördert die erste Begegnung von Kindern mit Büchern. Die Zielgruppe von Buchstart sind Kinder im Alter von 0-3 Jahren und ihre Eltern und erwachsenen Bezugspersonen. </a:t>
            </a:r>
          </a:p>
          <a:p>
            <a:endParaRPr lang="de-CH" dirty="0"/>
          </a:p>
          <a:p>
            <a:r>
              <a:rPr lang="de-CH" dirty="0"/>
              <a:t>Kinder, die von Anfang an mit Büchern aufwachsen, sind im Vorteil. Sie erfahren schon früh, wie viel Spass in Bildern und Büchern steckt, und nehmen die Freude am Lesen und Lernen fürs Leben mit. Mit dem Buchgeschenk regt Buchstart Eltern dazu an, mit ihrem Kind vom ersten Moment an aktiv zu kommunizieren und es ab ungefähr sechs Monaten mit Bilderbüchern vertraut zu machen. </a:t>
            </a:r>
          </a:p>
          <a:p>
            <a:endParaRPr lang="de-CH" dirty="0"/>
          </a:p>
          <a:p>
            <a:r>
              <a:rPr lang="de-CH" dirty="0"/>
              <a:t>Bilderbücher sind nicht nur eine grosse Hilfe beim Spracherwerb, sie fördern auch die Gesprächskultur innerhalb der Familie und bieten Trost und Geborgenheit. Ziel von Buchstart ist es, allen Kindern die Möglichkeit zu geben, von Anfang an mit Büchern zu wachsen. </a:t>
            </a:r>
          </a:p>
        </p:txBody>
      </p:sp>
      <p:sp>
        <p:nvSpPr>
          <p:cNvPr id="4" name="Foliennummernplatzhalter 3"/>
          <p:cNvSpPr>
            <a:spLocks noGrp="1"/>
          </p:cNvSpPr>
          <p:nvPr>
            <p:ph type="sldNum" sz="quarter" idx="10"/>
          </p:nvPr>
        </p:nvSpPr>
        <p:spPr/>
        <p:txBody>
          <a:bodyPr/>
          <a:lstStyle/>
          <a:p>
            <a:fld id="{82F85B0A-22E9-4134-9644-5284C24B7565}" type="slidenum">
              <a:rPr lang="de-CH" smtClean="0"/>
              <a:t>2</a:t>
            </a:fld>
            <a:endParaRPr lang="de-CH"/>
          </a:p>
        </p:txBody>
      </p:sp>
    </p:spTree>
    <p:extLst>
      <p:ext uri="{BB962C8B-B14F-4D97-AF65-F5344CB8AC3E}">
        <p14:creationId xmlns:p14="http://schemas.microsoft.com/office/powerpoint/2010/main" val="67474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Buchstart Schweiz ist eine gemeinsame Initiative der Stiftung </a:t>
            </a:r>
            <a:r>
              <a:rPr lang="de-CH" dirty="0" err="1"/>
              <a:t>Bibliomedia</a:t>
            </a:r>
            <a:r>
              <a:rPr lang="de-CH" dirty="0"/>
              <a:t> Schweiz und des Schweizerischen Instituts für Kinder- und Jugendmedien SIKJM.     </a:t>
            </a:r>
          </a:p>
          <a:p>
            <a:r>
              <a:rPr lang="de-CH" dirty="0"/>
              <a:t>Dies geschieht in Zusammenarbeit mit:</a:t>
            </a:r>
            <a:br>
              <a:rPr lang="de-CH" dirty="0"/>
            </a:br>
            <a:r>
              <a:rPr lang="de-CH" dirty="0"/>
              <a:t> </a:t>
            </a:r>
          </a:p>
          <a:p>
            <a:r>
              <a:rPr lang="de-CH" dirty="0"/>
              <a:t>Bibliotheken </a:t>
            </a:r>
            <a:r>
              <a:rPr lang="de-CH" dirty="0">
                <a:hlinkClick r:id="rId3"/>
              </a:rPr>
              <a:t>https://bibliosuisse.ch</a:t>
            </a:r>
            <a:r>
              <a:rPr lang="de-CH" dirty="0"/>
              <a:t> und </a:t>
            </a:r>
            <a:r>
              <a:rPr lang="de-CH" dirty="0">
                <a:hlinkClick r:id="rId4"/>
              </a:rPr>
              <a:t>https://interbiblio.ch</a:t>
            </a:r>
            <a:endParaRPr lang="de-CH" dirty="0"/>
          </a:p>
          <a:p>
            <a:r>
              <a:rPr lang="de-CH" dirty="0" err="1"/>
              <a:t>Kinderärzt</a:t>
            </a:r>
            <a:r>
              <a:rPr lang="de-CH" dirty="0"/>
              <a:t>*innen </a:t>
            </a:r>
            <a:r>
              <a:rPr lang="de-CH" dirty="0">
                <a:hlinkClick r:id="rId5"/>
              </a:rPr>
              <a:t>https://www.kinderaerzteschweiz.ch</a:t>
            </a:r>
            <a:endParaRPr lang="de-CH" dirty="0"/>
          </a:p>
          <a:p>
            <a:r>
              <a:rPr lang="de-CH" dirty="0"/>
              <a:t>Mütter- und Väterberater*innen </a:t>
            </a:r>
            <a:r>
              <a:rPr lang="de-CH" dirty="0">
                <a:hlinkClick r:id="rId6"/>
              </a:rPr>
              <a:t>https://www.sf-mvb.ch</a:t>
            </a:r>
            <a:endParaRPr lang="de-CH" dirty="0"/>
          </a:p>
          <a:p>
            <a:r>
              <a:rPr lang="de-CH" dirty="0"/>
              <a:t>und weiteren Verbänden, die sich bei Buchstart aktiv engagieren (interkulturelle Vereine, Familienberatung, Ämter u.a</a:t>
            </a:r>
            <a:r>
              <a:rPr lang="de-CH" dirty="0" smtClean="0"/>
              <a:t>.)</a:t>
            </a:r>
          </a:p>
          <a:p>
            <a:endParaRPr lang="de-CH" dirty="0"/>
          </a:p>
          <a:p>
            <a:r>
              <a:rPr lang="de-CH" dirty="0" smtClean="0"/>
              <a:t>Entscheidend für den Erfolg von Buchstart ist das dichtgeknüpfte Netz zwischen den Bereichen Kultur, Soziales, Gesundheit, Bildung</a:t>
            </a:r>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3</a:t>
            </a:fld>
            <a:endParaRPr lang="de-CH"/>
          </a:p>
        </p:txBody>
      </p:sp>
    </p:spTree>
    <p:extLst>
      <p:ext uri="{BB962C8B-B14F-4D97-AF65-F5344CB8AC3E}">
        <p14:creationId xmlns:p14="http://schemas.microsoft.com/office/powerpoint/2010/main" val="418570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Adressen von den Gemeindebehörden, damit die jungen Eltern/Familien angeschrieben, kontaktiert werden können.</a:t>
            </a:r>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4</a:t>
            </a:fld>
            <a:endParaRPr lang="de-CH"/>
          </a:p>
        </p:txBody>
      </p:sp>
    </p:spTree>
    <p:extLst>
      <p:ext uri="{BB962C8B-B14F-4D97-AF65-F5344CB8AC3E}">
        <p14:creationId xmlns:p14="http://schemas.microsoft.com/office/powerpoint/2010/main" val="282004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Bibliothekseinrichtung</a:t>
            </a:r>
          </a:p>
          <a:p>
            <a:r>
              <a:rPr lang="de-CH" dirty="0" smtClean="0"/>
              <a:t>Sprachförderung vorleben:</a:t>
            </a:r>
          </a:p>
          <a:p>
            <a:r>
              <a:rPr lang="de-CH" dirty="0"/>
              <a:t>Veranstaltungen anbieten, in denen Eltern mit ihrem Baby die Welt der Verse, Fingerspiele, Lieder und Geschichten entdecken können.</a:t>
            </a:r>
          </a:p>
          <a:p>
            <a:r>
              <a:rPr lang="de-CH" dirty="0"/>
              <a:t>Eltern im Rahmen der Veranstaltungen über die Bedeutung der Sprachförderung und der Bilderbücher auch schon bei Babys informieren.</a:t>
            </a:r>
          </a:p>
          <a:p>
            <a:r>
              <a:rPr lang="de-CH" dirty="0"/>
              <a:t>Eltern für das Baby einen ersten </a:t>
            </a:r>
            <a:r>
              <a:rPr lang="de-CH" dirty="0" smtClean="0"/>
              <a:t>(kostenlosen) Bibliotheksausweis </a:t>
            </a:r>
            <a:r>
              <a:rPr lang="de-CH" dirty="0"/>
              <a:t>ausstellen</a:t>
            </a:r>
            <a:r>
              <a:rPr lang="de-CH" dirty="0" smtClean="0"/>
              <a:t>.</a:t>
            </a:r>
          </a:p>
          <a:p>
            <a:r>
              <a:rPr lang="de-CH" dirty="0" smtClean="0"/>
              <a:t>Netzwerkarbeit: </a:t>
            </a:r>
            <a:r>
              <a:rPr lang="de-CH" dirty="0"/>
              <a:t>mit anderen Institutionen wie Kindertagesstätten, Quartiertreff oder Kinderhort zusammenarbeiten, damit aus Buchstart-Kindern leidenschaftliche Leserinnen und Leser werden.</a:t>
            </a:r>
          </a:p>
          <a:p>
            <a:endParaRPr lang="de-CH" dirty="0"/>
          </a:p>
          <a:p>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5</a:t>
            </a:fld>
            <a:endParaRPr lang="de-CH"/>
          </a:p>
        </p:txBody>
      </p:sp>
    </p:spTree>
    <p:extLst>
      <p:ext uri="{BB962C8B-B14F-4D97-AF65-F5344CB8AC3E}">
        <p14:creationId xmlns:p14="http://schemas.microsoft.com/office/powerpoint/2010/main" val="217576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vielen Familien gibt es keine Bücher für kleine Kinder &gt; Bibliotheken erweitern das Medienangebot, v.a. für Kleinkinder (Pappbilderbücher</a:t>
            </a:r>
            <a:r>
              <a:rPr lang="de-CH" dirty="0" smtClean="0"/>
              <a:t>)</a:t>
            </a:r>
          </a:p>
          <a:p>
            <a:r>
              <a:rPr lang="de-CH" dirty="0" smtClean="0"/>
              <a:t>Kulanz bei Beschädigung der Bücher zeigen.</a:t>
            </a:r>
          </a:p>
          <a:p>
            <a:r>
              <a:rPr lang="de-CH" dirty="0" smtClean="0"/>
              <a:t>Buchstart-Paket abgeben und informieren.</a:t>
            </a:r>
            <a:endParaRPr lang="de-CH" dirty="0"/>
          </a:p>
          <a:p>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6</a:t>
            </a:fld>
            <a:endParaRPr lang="de-CH"/>
          </a:p>
        </p:txBody>
      </p:sp>
    </p:spTree>
    <p:extLst>
      <p:ext uri="{BB962C8B-B14F-4D97-AF65-F5344CB8AC3E}">
        <p14:creationId xmlns:p14="http://schemas.microsoft.com/office/powerpoint/2010/main" val="187778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Kinderärzt</a:t>
            </a:r>
            <a:r>
              <a:rPr lang="de-CH" dirty="0"/>
              <a:t>*innen geniessen das Vertrauen der Eltern.</a:t>
            </a:r>
          </a:p>
          <a:p>
            <a:r>
              <a:rPr lang="de-CH" dirty="0"/>
              <a:t>Fast alle Eltern besuchen mit ihrem Baby in den ersten Lebensmonaten eine Kinderärztin oder einen Kinderarzt.</a:t>
            </a:r>
          </a:p>
          <a:p>
            <a:r>
              <a:rPr lang="de-CH" dirty="0"/>
              <a:t>Wenn </a:t>
            </a:r>
            <a:r>
              <a:rPr lang="de-CH" dirty="0" err="1"/>
              <a:t>Kinderärzt</a:t>
            </a:r>
            <a:r>
              <a:rPr lang="de-CH" dirty="0"/>
              <a:t>*innen mit Eltern über die mentale und emotionale Entwicklung ihres Kindes sprechen, hat dies mehr Gewicht, als wenn Vertreter*innen aus dem sozialen oder kulturellen Bereich dies tun.</a:t>
            </a:r>
          </a:p>
          <a:p>
            <a:r>
              <a:rPr lang="de-CH" dirty="0"/>
              <a:t>Sie regen Eltern dazu an, ihr Kind mit Kinderversen, Fingerspielen und Kinderliedern aufwachsen zu lassen, ihm Geschichten zu erzählen und ihm vorzulesen - und ihm mit diesen ersten, im Buchstart-Paket enthaltenen Bilderbüchern die Welt der Bücher zu eröffnen.</a:t>
            </a:r>
          </a:p>
          <a:p>
            <a:r>
              <a:rPr lang="de-CH" dirty="0" err="1"/>
              <a:t>Kinderärzt</a:t>
            </a:r>
            <a:r>
              <a:rPr lang="de-CH" dirty="0"/>
              <a:t>*innen, die sich für Buchstart engagieren, übergeben Eltern im ersten Lebensjahr ein Buchstart-Paket oder Sie weisen mit einem Flyer auf die Abgabe in der örtlichen Bibliothek hin. Sie informieren Eltern über die Bedeutung des Gesprächs oder sprachlichen Austauschs für die geistige Entwicklung ihres Kindes.</a:t>
            </a:r>
          </a:p>
          <a:p>
            <a:r>
              <a:rPr lang="de-CH" dirty="0"/>
              <a:t>Die Vernetzung mit der lokalen Mütter- und Väterberatungsstelle sowie der Gemeinde- oder Stadtbibliothek sorgt für Nachhaltigkeit.</a:t>
            </a:r>
          </a:p>
          <a:p>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7</a:t>
            </a:fld>
            <a:endParaRPr lang="de-CH"/>
          </a:p>
        </p:txBody>
      </p:sp>
    </p:spTree>
    <p:extLst>
      <p:ext uri="{BB962C8B-B14F-4D97-AF65-F5344CB8AC3E}">
        <p14:creationId xmlns:p14="http://schemas.microsoft.com/office/powerpoint/2010/main" val="197629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
            </a:r>
            <a:br>
              <a:rPr lang="de-CH" dirty="0"/>
            </a:br>
            <a:r>
              <a:rPr lang="de-CH" dirty="0"/>
              <a:t>Mütter- und Väterberaterinnen geniessen das Vertrauen der </a:t>
            </a:r>
            <a:r>
              <a:rPr lang="de-CH" dirty="0" err="1"/>
              <a:t>Eltern.Viele</a:t>
            </a:r>
            <a:r>
              <a:rPr lang="de-CH" dirty="0"/>
              <a:t> Eltern nehmen mit ihrem Baby die Angebote der Mütter- und Väterberatung in </a:t>
            </a:r>
            <a:r>
              <a:rPr lang="de-CH" dirty="0" err="1"/>
              <a:t>Anspruch.Wenn</a:t>
            </a:r>
            <a:r>
              <a:rPr lang="de-CH" dirty="0"/>
              <a:t> Mütter- und Väterberaterinnen mit Eltern über die mentale und emotionale Entwicklung ihres Kindes sprechen, hat dies mehr Gewicht, als wenn Vertreter aus dem sozialen oder kulturellen Bereich dies </a:t>
            </a:r>
            <a:r>
              <a:rPr lang="de-CH" dirty="0" err="1"/>
              <a:t>tun.Sie</a:t>
            </a:r>
            <a:r>
              <a:rPr lang="de-CH" dirty="0"/>
              <a:t> informieren Eltern über die Bedeutung des Gesprächs oder des sprachlichen Austauschs für die geistige Entwicklung ihres Kindes. Sie regen Eltern dazu an, ihr Kind mit Kinderversen, Fingerspielen und Kinderliedern aufwachsen zu lassen, ihm Geschichten zu erzählen und ihm vorzulesen – und ihm mit dem ersten im Buchstart-Paket enthaltenen Bilderbuch die Welt der Bücher zu </a:t>
            </a:r>
            <a:r>
              <a:rPr lang="de-CH" dirty="0" err="1"/>
              <a:t>eröffnen.Sie</a:t>
            </a:r>
            <a:r>
              <a:rPr lang="de-CH" dirty="0"/>
              <a:t> übergeben Eltern im ersten Lebensjahr ein Buchstart-Paket oder Sie weisen mit einem Flyer auf die Abgabe in der örtlichen Bibliothek hin. Diese Vernetzung mit der Gemeinde- oder Stadtbibliothek sorgt für Nachhaltigkeit.</a:t>
            </a:r>
          </a:p>
        </p:txBody>
      </p:sp>
      <p:sp>
        <p:nvSpPr>
          <p:cNvPr id="4" name="Foliennummernplatzhalter 3"/>
          <p:cNvSpPr>
            <a:spLocks noGrp="1"/>
          </p:cNvSpPr>
          <p:nvPr>
            <p:ph type="sldNum" sz="quarter" idx="10"/>
          </p:nvPr>
        </p:nvSpPr>
        <p:spPr/>
        <p:txBody>
          <a:bodyPr/>
          <a:lstStyle/>
          <a:p>
            <a:fld id="{82F85B0A-22E9-4134-9644-5284C24B7565}" type="slidenum">
              <a:rPr lang="de-CH" smtClean="0"/>
              <a:t>8</a:t>
            </a:fld>
            <a:endParaRPr lang="de-CH"/>
          </a:p>
        </p:txBody>
      </p:sp>
    </p:spTree>
    <p:extLst>
      <p:ext uri="{BB962C8B-B14F-4D97-AF65-F5344CB8AC3E}">
        <p14:creationId xmlns:p14="http://schemas.microsoft.com/office/powerpoint/2010/main" val="241508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Buchstart gibt es in der Schweiz auf Deutsch, Französisch und Italienisch - damit aber möglichst viele Eltern ihren Kindern die Buchstart-Bücher in ihrer Erstsprache erzählen können, ist der Text der Büchlein in einer Gemeinschaftsaktion von </a:t>
            </a:r>
            <a:r>
              <a:rPr lang="de-CH" dirty="0" err="1"/>
              <a:t>interbiblio</a:t>
            </a:r>
            <a:r>
              <a:rPr lang="de-CH" dirty="0"/>
              <a:t>, </a:t>
            </a:r>
            <a:r>
              <a:rPr lang="de-CH" dirty="0" err="1"/>
              <a:t>Bibliomedia</a:t>
            </a:r>
            <a:r>
              <a:rPr lang="de-CH" dirty="0"/>
              <a:t> und SIKJM in 28 weitere Sprachen übersetzt worden (siehe PDF rechte Spalte). </a:t>
            </a:r>
            <a:endParaRPr lang="de-CH" dirty="0" smtClean="0"/>
          </a:p>
          <a:p>
            <a:r>
              <a:rPr lang="de-CH" dirty="0"/>
              <a:t>Die Buchstart-Geschichte "Schau mal, meine Freunde!" gibt es in 30 Sprachen: </a:t>
            </a:r>
            <a:endParaRPr lang="de-CH" dirty="0" smtClean="0"/>
          </a:p>
          <a:p>
            <a:r>
              <a:rPr lang="de-CH" dirty="0" smtClean="0"/>
              <a:t>z.B. Deutsch - Ukrainisch</a:t>
            </a:r>
            <a:endParaRPr lang="de-CH" dirty="0"/>
          </a:p>
        </p:txBody>
      </p:sp>
      <p:sp>
        <p:nvSpPr>
          <p:cNvPr id="4" name="Foliennummernplatzhalter 3"/>
          <p:cNvSpPr>
            <a:spLocks noGrp="1"/>
          </p:cNvSpPr>
          <p:nvPr>
            <p:ph type="sldNum" sz="quarter" idx="10"/>
          </p:nvPr>
        </p:nvSpPr>
        <p:spPr/>
        <p:txBody>
          <a:bodyPr/>
          <a:lstStyle/>
          <a:p>
            <a:fld id="{82F85B0A-22E9-4134-9644-5284C24B7565}" type="slidenum">
              <a:rPr lang="de-CH" smtClean="0"/>
              <a:t>9</a:t>
            </a:fld>
            <a:endParaRPr lang="de-CH"/>
          </a:p>
        </p:txBody>
      </p:sp>
    </p:spTree>
    <p:extLst>
      <p:ext uri="{BB962C8B-B14F-4D97-AF65-F5344CB8AC3E}">
        <p14:creationId xmlns:p14="http://schemas.microsoft.com/office/powerpoint/2010/main" val="122946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smtClean="0"/>
              <a:t>13. April 2022</a:t>
            </a:r>
            <a:endParaRPr lang="de-CH"/>
          </a:p>
        </p:txBody>
      </p:sp>
      <p:sp>
        <p:nvSpPr>
          <p:cNvPr id="5" name="Fußzeilenplatzhalter 4"/>
          <p:cNvSpPr>
            <a:spLocks noGrp="1"/>
          </p:cNvSpPr>
          <p:nvPr>
            <p:ph type="ftr" sz="quarter" idx="11"/>
          </p:nvPr>
        </p:nvSpPr>
        <p:spPr/>
        <p:txBody>
          <a:bodyPr/>
          <a:lstStyle/>
          <a:p>
            <a:r>
              <a:rPr lang="de-CH" smtClean="0"/>
              <a:t>Mütter-, und Väterberatung - Buchstart       </a:t>
            </a:r>
            <a:endParaRPr lang="de-CH"/>
          </a:p>
        </p:txBody>
      </p:sp>
      <p:sp>
        <p:nvSpPr>
          <p:cNvPr id="6" name="Foliennummernplatzhalter 5"/>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629503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t>13. April 2022</a:t>
            </a:r>
            <a:endParaRPr lang="de-CH"/>
          </a:p>
        </p:txBody>
      </p:sp>
      <p:sp>
        <p:nvSpPr>
          <p:cNvPr id="5" name="Fußzeilenplatzhalter 4"/>
          <p:cNvSpPr>
            <a:spLocks noGrp="1"/>
          </p:cNvSpPr>
          <p:nvPr>
            <p:ph type="ftr" sz="quarter" idx="11"/>
          </p:nvPr>
        </p:nvSpPr>
        <p:spPr/>
        <p:txBody>
          <a:bodyPr/>
          <a:lstStyle/>
          <a:p>
            <a:r>
              <a:rPr lang="de-CH" smtClean="0"/>
              <a:t>Mütter-, und Väterberatung - Buchstart       </a:t>
            </a:r>
            <a:endParaRPr lang="de-CH"/>
          </a:p>
        </p:txBody>
      </p:sp>
      <p:sp>
        <p:nvSpPr>
          <p:cNvPr id="6" name="Foliennummernplatzhalter 5"/>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410542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t>13. April 2022</a:t>
            </a:r>
            <a:endParaRPr lang="de-CH"/>
          </a:p>
        </p:txBody>
      </p:sp>
      <p:sp>
        <p:nvSpPr>
          <p:cNvPr id="5" name="Fußzeilenplatzhalter 4"/>
          <p:cNvSpPr>
            <a:spLocks noGrp="1"/>
          </p:cNvSpPr>
          <p:nvPr>
            <p:ph type="ftr" sz="quarter" idx="11"/>
          </p:nvPr>
        </p:nvSpPr>
        <p:spPr/>
        <p:txBody>
          <a:bodyPr/>
          <a:lstStyle/>
          <a:p>
            <a:r>
              <a:rPr lang="de-CH" smtClean="0"/>
              <a:t>Mütter-, und Väterberatung - Buchstart       </a:t>
            </a:r>
            <a:endParaRPr lang="de-CH"/>
          </a:p>
        </p:txBody>
      </p:sp>
      <p:sp>
        <p:nvSpPr>
          <p:cNvPr id="6" name="Foliennummernplatzhalter 5"/>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150618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10"/>
          </p:nvPr>
        </p:nvSpPr>
        <p:spPr>
          <a:xfrm>
            <a:off x="838200" y="6356350"/>
            <a:ext cx="1106103" cy="362084"/>
          </a:xfrm>
        </p:spPr>
        <p:txBody>
          <a:bodyPr/>
          <a:lstStyle>
            <a:lvl1pPr>
              <a:defRPr/>
            </a:lvl1pPr>
          </a:lstStyle>
          <a:p>
            <a:r>
              <a:rPr lang="de-DE" smtClean="0"/>
              <a:t>13. April 2022</a:t>
            </a:r>
            <a:endParaRPr lang="de-CH" dirty="0"/>
          </a:p>
        </p:txBody>
      </p:sp>
      <p:sp>
        <p:nvSpPr>
          <p:cNvPr id="5" name="Fußzeilenplatzhalter 4"/>
          <p:cNvSpPr>
            <a:spLocks noGrp="1"/>
          </p:cNvSpPr>
          <p:nvPr>
            <p:ph type="ftr" sz="quarter" idx="11"/>
          </p:nvPr>
        </p:nvSpPr>
        <p:spPr>
          <a:xfrm>
            <a:off x="2194560" y="6356350"/>
            <a:ext cx="6160168" cy="365125"/>
          </a:xfrm>
        </p:spPr>
        <p:txBody>
          <a:bodyPr/>
          <a:lstStyle/>
          <a:p>
            <a:r>
              <a:rPr lang="de-CH" dirty="0" smtClean="0"/>
              <a:t>Mütter-, und Väterberatung - Buchstart       </a:t>
            </a:r>
            <a:endParaRPr lang="de-CH"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914" y="6311900"/>
            <a:ext cx="2666886" cy="473911"/>
          </a:xfrm>
          <a:prstGeom prst="rect">
            <a:avLst/>
          </a:prstGeom>
        </p:spPr>
      </p:pic>
    </p:spTree>
    <p:extLst>
      <p:ext uri="{BB962C8B-B14F-4D97-AF65-F5344CB8AC3E}">
        <p14:creationId xmlns:p14="http://schemas.microsoft.com/office/powerpoint/2010/main" val="1843546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r>
              <a:rPr lang="de-DE" smtClean="0"/>
              <a:t>13. April 2022</a:t>
            </a:r>
            <a:endParaRPr lang="de-CH"/>
          </a:p>
        </p:txBody>
      </p:sp>
      <p:sp>
        <p:nvSpPr>
          <p:cNvPr id="5" name="Fußzeilenplatzhalter 4"/>
          <p:cNvSpPr>
            <a:spLocks noGrp="1"/>
          </p:cNvSpPr>
          <p:nvPr>
            <p:ph type="ftr" sz="quarter" idx="11"/>
          </p:nvPr>
        </p:nvSpPr>
        <p:spPr/>
        <p:txBody>
          <a:bodyPr/>
          <a:lstStyle/>
          <a:p>
            <a:r>
              <a:rPr lang="de-CH" smtClean="0"/>
              <a:t>Mütter-, und Väterberatung - Buchstart       </a:t>
            </a:r>
            <a:endParaRPr lang="de-CH"/>
          </a:p>
        </p:txBody>
      </p:sp>
      <p:sp>
        <p:nvSpPr>
          <p:cNvPr id="6" name="Foliennummernplatzhalter 5"/>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353364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r>
              <a:rPr lang="de-DE" smtClean="0"/>
              <a:t>13. April 2022</a:t>
            </a:r>
            <a:endParaRPr lang="de-CH"/>
          </a:p>
        </p:txBody>
      </p:sp>
      <p:sp>
        <p:nvSpPr>
          <p:cNvPr id="6" name="Fußzeilenplatzhalter 5"/>
          <p:cNvSpPr>
            <a:spLocks noGrp="1"/>
          </p:cNvSpPr>
          <p:nvPr>
            <p:ph type="ftr" sz="quarter" idx="11"/>
          </p:nvPr>
        </p:nvSpPr>
        <p:spPr/>
        <p:txBody>
          <a:bodyPr/>
          <a:lstStyle/>
          <a:p>
            <a:r>
              <a:rPr lang="de-CH" smtClean="0"/>
              <a:t>Mütter-, und Väterberatung - Buchstart       </a:t>
            </a:r>
            <a:endParaRPr lang="de-CH"/>
          </a:p>
        </p:txBody>
      </p:sp>
      <p:sp>
        <p:nvSpPr>
          <p:cNvPr id="7" name="Foliennummernplatzhalter 6"/>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182480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r>
              <a:rPr lang="de-DE" smtClean="0"/>
              <a:t>13. April 2022</a:t>
            </a:r>
            <a:endParaRPr lang="de-CH"/>
          </a:p>
        </p:txBody>
      </p:sp>
      <p:sp>
        <p:nvSpPr>
          <p:cNvPr id="8" name="Fußzeilenplatzhalter 7"/>
          <p:cNvSpPr>
            <a:spLocks noGrp="1"/>
          </p:cNvSpPr>
          <p:nvPr>
            <p:ph type="ftr" sz="quarter" idx="11"/>
          </p:nvPr>
        </p:nvSpPr>
        <p:spPr/>
        <p:txBody>
          <a:bodyPr/>
          <a:lstStyle/>
          <a:p>
            <a:r>
              <a:rPr lang="de-CH" smtClean="0"/>
              <a:t>Mütter-, und Väterberatung - Buchstart       </a:t>
            </a:r>
            <a:endParaRPr lang="de-CH"/>
          </a:p>
        </p:txBody>
      </p:sp>
      <p:sp>
        <p:nvSpPr>
          <p:cNvPr id="9" name="Foliennummernplatzhalter 8"/>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2551907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t>13. April 2022</a:t>
            </a:r>
            <a:endParaRPr lang="de-CH"/>
          </a:p>
        </p:txBody>
      </p:sp>
      <p:sp>
        <p:nvSpPr>
          <p:cNvPr id="4" name="Fußzeilenplatzhalter 3"/>
          <p:cNvSpPr>
            <a:spLocks noGrp="1"/>
          </p:cNvSpPr>
          <p:nvPr>
            <p:ph type="ftr" sz="quarter" idx="11"/>
          </p:nvPr>
        </p:nvSpPr>
        <p:spPr/>
        <p:txBody>
          <a:bodyPr/>
          <a:lstStyle/>
          <a:p>
            <a:r>
              <a:rPr lang="de-CH" smtClean="0"/>
              <a:t>Mütter-, und Väterberatung - Buchstart       </a:t>
            </a:r>
            <a:endParaRPr lang="de-CH"/>
          </a:p>
        </p:txBody>
      </p:sp>
      <p:sp>
        <p:nvSpPr>
          <p:cNvPr id="5" name="Foliennummernplatzhalter 4"/>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85591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 April 2022</a:t>
            </a:r>
            <a:endParaRPr lang="de-CH"/>
          </a:p>
        </p:txBody>
      </p:sp>
      <p:sp>
        <p:nvSpPr>
          <p:cNvPr id="3" name="Fußzeilenplatzhalter 2"/>
          <p:cNvSpPr>
            <a:spLocks noGrp="1"/>
          </p:cNvSpPr>
          <p:nvPr>
            <p:ph type="ftr" sz="quarter" idx="11"/>
          </p:nvPr>
        </p:nvSpPr>
        <p:spPr/>
        <p:txBody>
          <a:bodyPr/>
          <a:lstStyle/>
          <a:p>
            <a:r>
              <a:rPr lang="de-CH" smtClean="0"/>
              <a:t>Mütter-, und Väterberatung - Buchstart       </a:t>
            </a:r>
            <a:endParaRPr lang="de-CH"/>
          </a:p>
        </p:txBody>
      </p:sp>
      <p:sp>
        <p:nvSpPr>
          <p:cNvPr id="4" name="Foliennummernplatzhalter 3"/>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319087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r>
              <a:rPr lang="de-DE" smtClean="0"/>
              <a:t>13. April 2022</a:t>
            </a:r>
            <a:endParaRPr lang="de-CH"/>
          </a:p>
        </p:txBody>
      </p:sp>
      <p:sp>
        <p:nvSpPr>
          <p:cNvPr id="6" name="Fußzeilenplatzhalter 5"/>
          <p:cNvSpPr>
            <a:spLocks noGrp="1"/>
          </p:cNvSpPr>
          <p:nvPr>
            <p:ph type="ftr" sz="quarter" idx="11"/>
          </p:nvPr>
        </p:nvSpPr>
        <p:spPr/>
        <p:txBody>
          <a:bodyPr/>
          <a:lstStyle/>
          <a:p>
            <a:r>
              <a:rPr lang="de-CH" smtClean="0"/>
              <a:t>Mütter-, und Väterberatung - Buchstart       </a:t>
            </a:r>
            <a:endParaRPr lang="de-CH"/>
          </a:p>
        </p:txBody>
      </p:sp>
      <p:sp>
        <p:nvSpPr>
          <p:cNvPr id="7" name="Foliennummernplatzhalter 6"/>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16438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r>
              <a:rPr lang="de-DE" smtClean="0"/>
              <a:t>13. April 2022</a:t>
            </a:r>
            <a:endParaRPr lang="de-CH"/>
          </a:p>
        </p:txBody>
      </p:sp>
      <p:sp>
        <p:nvSpPr>
          <p:cNvPr id="6" name="Fußzeilenplatzhalter 5"/>
          <p:cNvSpPr>
            <a:spLocks noGrp="1"/>
          </p:cNvSpPr>
          <p:nvPr>
            <p:ph type="ftr" sz="quarter" idx="11"/>
          </p:nvPr>
        </p:nvSpPr>
        <p:spPr/>
        <p:txBody>
          <a:bodyPr/>
          <a:lstStyle/>
          <a:p>
            <a:r>
              <a:rPr lang="de-CH" smtClean="0"/>
              <a:t>Mütter-, und Väterberatung - Buchstart       </a:t>
            </a:r>
            <a:endParaRPr lang="de-CH"/>
          </a:p>
        </p:txBody>
      </p:sp>
      <p:sp>
        <p:nvSpPr>
          <p:cNvPr id="7" name="Foliennummernplatzhalter 6"/>
          <p:cNvSpPr>
            <a:spLocks noGrp="1"/>
          </p:cNvSpPr>
          <p:nvPr>
            <p:ph type="sldNum" sz="quarter" idx="12"/>
          </p:nvPr>
        </p:nvSpPr>
        <p:spPr/>
        <p:txBody>
          <a:bodyPr/>
          <a:lstStyle/>
          <a:p>
            <a:fld id="{46BBED20-FD3D-48C6-BB83-D51B4D07274C}" type="slidenum">
              <a:rPr lang="de-CH" smtClean="0"/>
              <a:t>‹Nr.›</a:t>
            </a:fld>
            <a:endParaRPr lang="de-CH"/>
          </a:p>
        </p:txBody>
      </p:sp>
    </p:spTree>
    <p:extLst>
      <p:ext uri="{BB962C8B-B14F-4D97-AF65-F5344CB8AC3E}">
        <p14:creationId xmlns:p14="http://schemas.microsoft.com/office/powerpoint/2010/main" val="80528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13. April 2022</a:t>
            </a:r>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Mütter-, und Väterberatung - Buchstart       </a:t>
            </a:r>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BED20-FD3D-48C6-BB83-D51B4D07274C}" type="slidenum">
              <a:rPr lang="de-CH" smtClean="0"/>
              <a:t>‹Nr.›</a:t>
            </a:fld>
            <a:endParaRPr lang="de-CH"/>
          </a:p>
        </p:txBody>
      </p:sp>
    </p:spTree>
    <p:extLst>
      <p:ext uri="{BB962C8B-B14F-4D97-AF65-F5344CB8AC3E}">
        <p14:creationId xmlns:p14="http://schemas.microsoft.com/office/powerpoint/2010/main" val="379238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56880294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kinder-4.ch/filmfind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chstart.ch/de/fur-mutter-und-vater-beraterinnen" TargetMode="External"/><Relationship Id="rId7" Type="http://schemas.openxmlformats.org/officeDocument/2006/relationships/hyperlink" Target="https://www.bibliomedia.ch/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ikjm.ch/literale-foerderung/projekte/" TargetMode="External"/><Relationship Id="rId5" Type="http://schemas.openxmlformats.org/officeDocument/2006/relationships/hyperlink" Target="https://www.kinder-4.ch/filmfinder" TargetMode="External"/><Relationship Id="rId4" Type="http://schemas.openxmlformats.org/officeDocument/2006/relationships/hyperlink" Target="https://assets.ctfassets.net/fclxf7o732gj/6sYTqGTZ16amGu8omqY8OQ/f00f1ad59a079f18b3f4efcc0b36c32d/Sprich_mit_mir_und_h__r_mir_zu___D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epourlire.ch/storage/KR1JhNttkrImuSVrkqVfQC0wYbQ2hv1m340c6Qly.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a:r>
              <a:rPr lang="de-CH" sz="6600" dirty="0" smtClean="0"/>
              <a:t>Buchstart</a:t>
            </a:r>
            <a:endParaRPr lang="de-CH" sz="6600" dirty="0"/>
          </a:p>
        </p:txBody>
      </p:sp>
      <p:sp>
        <p:nvSpPr>
          <p:cNvPr id="3" name="Untertitel 2"/>
          <p:cNvSpPr>
            <a:spLocks noGrp="1"/>
          </p:cNvSpPr>
          <p:nvPr>
            <p:ph type="subTitle" idx="1"/>
          </p:nvPr>
        </p:nvSpPr>
        <p:spPr/>
        <p:txBody>
          <a:bodyPr/>
          <a:lstStyle/>
          <a:p>
            <a:pPr algn="l"/>
            <a:r>
              <a:rPr lang="de-CH" sz="3200" dirty="0" smtClean="0"/>
              <a:t>Ein bewährtes Programm seit 2008</a:t>
            </a:r>
            <a:endParaRPr lang="de-CH" sz="32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710861"/>
            <a:ext cx="2904309" cy="533009"/>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111" y="1481565"/>
            <a:ext cx="2910840" cy="2014728"/>
          </a:xfrm>
          <a:prstGeom prst="rect">
            <a:avLst/>
          </a:prstGeom>
        </p:spPr>
      </p:pic>
    </p:spTree>
    <p:extLst>
      <p:ext uri="{BB962C8B-B14F-4D97-AF65-F5344CB8AC3E}">
        <p14:creationId xmlns:p14="http://schemas.microsoft.com/office/powerpoint/2010/main" val="1709107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Und die Eltern?</a:t>
            </a:r>
            <a:endParaRPr lang="de-CH"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pic>
        <p:nvPicPr>
          <p:cNvPr id="8" name="Grafik 7"/>
          <p:cNvPicPr>
            <a:picLocks noChangeAspect="1"/>
          </p:cNvPicPr>
          <p:nvPr/>
        </p:nvPicPr>
        <p:blipFill>
          <a:blip r:embed="rId3"/>
          <a:stretch>
            <a:fillRect/>
          </a:stretch>
        </p:blipFill>
        <p:spPr>
          <a:xfrm>
            <a:off x="838200" y="1690188"/>
            <a:ext cx="4081562" cy="2897204"/>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0204" y="2493577"/>
            <a:ext cx="4060668" cy="283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nhaltsplatzhalter 5"/>
          <p:cNvPicPr>
            <a:picLocks noGrp="1" noChangeAspect="1"/>
          </p:cNvPicPr>
          <p:nvPr>
            <p:ph idx="1"/>
          </p:nvPr>
        </p:nvPicPr>
        <p:blipFill>
          <a:blip r:embed="rId5"/>
          <a:stretch>
            <a:fillRect/>
          </a:stretch>
        </p:blipFill>
        <p:spPr>
          <a:xfrm>
            <a:off x="6986842" y="3316856"/>
            <a:ext cx="4082659" cy="2860842"/>
          </a:xfrm>
          <a:prstGeom prst="rect">
            <a:avLst/>
          </a:prstGeom>
        </p:spPr>
      </p:pic>
    </p:spTree>
    <p:extLst>
      <p:ext uri="{BB962C8B-B14F-4D97-AF65-F5344CB8AC3E}">
        <p14:creationId xmlns:p14="http://schemas.microsoft.com/office/powerpoint/2010/main" val="227113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Und die Eltern?</a:t>
            </a:r>
            <a:endParaRPr lang="de-CH" dirty="0"/>
          </a:p>
        </p:txBody>
      </p:sp>
      <p:sp>
        <p:nvSpPr>
          <p:cNvPr id="3" name="Inhaltsplatzhalter 2"/>
          <p:cNvSpPr>
            <a:spLocks noGrp="1"/>
          </p:cNvSpPr>
          <p:nvPr>
            <p:ph idx="1"/>
          </p:nvPr>
        </p:nvSpPr>
        <p:spPr/>
        <p:txBody>
          <a:bodyPr/>
          <a:lstStyle/>
          <a:p>
            <a:pPr marL="0" indent="0">
              <a:buNone/>
            </a:pPr>
            <a:r>
              <a:rPr lang="de-CH" dirty="0" smtClean="0"/>
              <a:t>Sprachförderung im Alltag</a:t>
            </a:r>
          </a:p>
          <a:p>
            <a:pPr marL="0" indent="0">
              <a:buNone/>
            </a:pPr>
            <a:r>
              <a:rPr lang="en-US" dirty="0" err="1">
                <a:hlinkClick r:id="rId3"/>
              </a:rPr>
              <a:t>Buchstart</a:t>
            </a:r>
            <a:r>
              <a:rPr lang="en-US" dirty="0">
                <a:hlinkClick r:id="rId3"/>
              </a:rPr>
              <a:t> </a:t>
            </a:r>
            <a:r>
              <a:rPr lang="en-US" dirty="0" smtClean="0">
                <a:hlinkClick r:id="rId3"/>
              </a:rPr>
              <a:t>Trailer </a:t>
            </a:r>
            <a:r>
              <a:rPr lang="en-US" dirty="0">
                <a:hlinkClick r:id="rId3"/>
              </a:rPr>
              <a:t>2021 on </a:t>
            </a:r>
            <a:r>
              <a:rPr lang="en-US" dirty="0" smtClean="0">
                <a:hlinkClick r:id="rId3"/>
              </a:rPr>
              <a:t>Vimeo</a:t>
            </a:r>
            <a:endParaRPr lang="en-US" dirty="0" smtClean="0"/>
          </a:p>
          <a:p>
            <a:pPr marL="0" indent="0">
              <a:buNone/>
            </a:pPr>
            <a:endParaRPr lang="en-US" dirty="0"/>
          </a:p>
          <a:p>
            <a:pPr marL="0" indent="0">
              <a:buNone/>
            </a:pPr>
            <a:r>
              <a:rPr lang="en-US" dirty="0" err="1" smtClean="0"/>
              <a:t>Lerngelegenheiten</a:t>
            </a:r>
            <a:r>
              <a:rPr lang="en-US" dirty="0" smtClean="0"/>
              <a:t> </a:t>
            </a:r>
            <a:r>
              <a:rPr lang="en-US" dirty="0" err="1" smtClean="0"/>
              <a:t>für</a:t>
            </a:r>
            <a:r>
              <a:rPr lang="en-US" dirty="0" smtClean="0"/>
              <a:t> Kinder </a:t>
            </a:r>
            <a:r>
              <a:rPr lang="en-US" dirty="0" err="1" smtClean="0"/>
              <a:t>bis</a:t>
            </a:r>
            <a:r>
              <a:rPr lang="en-US" dirty="0" smtClean="0"/>
              <a:t> 4</a:t>
            </a:r>
          </a:p>
          <a:p>
            <a:pPr marL="0" indent="0">
              <a:buNone/>
            </a:pPr>
            <a:r>
              <a:rPr lang="en-US" dirty="0" err="1" smtClean="0">
                <a:hlinkClick r:id="rId4"/>
              </a:rPr>
              <a:t>Filme</a:t>
            </a:r>
            <a:endParaRPr lang="en-US" dirty="0" smtClean="0"/>
          </a:p>
          <a:p>
            <a:pPr marL="0" indent="0">
              <a:buNone/>
            </a:pPr>
            <a:endParaRPr lang="de-CH"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spTree>
    <p:extLst>
      <p:ext uri="{BB962C8B-B14F-4D97-AF65-F5344CB8AC3E}">
        <p14:creationId xmlns:p14="http://schemas.microsoft.com/office/powerpoint/2010/main" val="3057125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Unterschiedliche Voraussetzungen</a:t>
            </a:r>
            <a:endParaRPr lang="de-CH" dirty="0"/>
          </a:p>
        </p:txBody>
      </p:sp>
      <p:sp>
        <p:nvSpPr>
          <p:cNvPr id="3" name="Inhaltsplatzhalter 2"/>
          <p:cNvSpPr>
            <a:spLocks noGrp="1"/>
          </p:cNvSpPr>
          <p:nvPr>
            <p:ph idx="1"/>
          </p:nvPr>
        </p:nvSpPr>
        <p:spPr/>
        <p:txBody>
          <a:bodyPr/>
          <a:lstStyle/>
          <a:p>
            <a:pPr marL="0" indent="0">
              <a:buNone/>
            </a:pPr>
            <a:r>
              <a:rPr lang="de-CH" dirty="0" smtClean="0"/>
              <a:t>Bibliotheken BL				Mütter-, Väterberatungsstellen</a:t>
            </a:r>
          </a:p>
          <a:p>
            <a:pPr marL="0" indent="0">
              <a:lnSpc>
                <a:spcPct val="100000"/>
              </a:lnSpc>
              <a:spcBef>
                <a:spcPts val="0"/>
              </a:spcBef>
              <a:buNone/>
            </a:pPr>
            <a:endParaRPr lang="de-CH" sz="1400" dirty="0" smtClean="0"/>
          </a:p>
          <a:p>
            <a:pPr marL="0" indent="0">
              <a:lnSpc>
                <a:spcPct val="100000"/>
              </a:lnSpc>
              <a:spcBef>
                <a:spcPts val="0"/>
              </a:spcBef>
              <a:buNone/>
            </a:pPr>
            <a:r>
              <a:rPr lang="de-CH" sz="2000" b="1" dirty="0" smtClean="0">
                <a:solidFill>
                  <a:srgbClr val="C00000"/>
                </a:solidFill>
              </a:rPr>
              <a:t>A</a:t>
            </a:r>
            <a:r>
              <a:rPr lang="de-CH" sz="2000" dirty="0" smtClean="0"/>
              <a:t>esch, </a:t>
            </a:r>
            <a:r>
              <a:rPr lang="de-CH" sz="2000" b="1" dirty="0">
                <a:solidFill>
                  <a:srgbClr val="C00000"/>
                </a:solidFill>
              </a:rPr>
              <a:t>A</a:t>
            </a:r>
            <a:r>
              <a:rPr lang="de-CH" sz="2000" dirty="0" smtClean="0"/>
              <a:t>rlesheim</a:t>
            </a:r>
          </a:p>
          <a:p>
            <a:pPr marL="0" indent="0">
              <a:lnSpc>
                <a:spcPct val="100000"/>
              </a:lnSpc>
              <a:spcBef>
                <a:spcPts val="0"/>
              </a:spcBef>
              <a:buNone/>
            </a:pPr>
            <a:r>
              <a:rPr lang="de-CH" sz="2000" b="1" dirty="0" smtClean="0">
                <a:solidFill>
                  <a:srgbClr val="C00000"/>
                </a:solidFill>
              </a:rPr>
              <a:t>B</a:t>
            </a:r>
            <a:r>
              <a:rPr lang="de-CH" sz="2000" dirty="0" smtClean="0"/>
              <a:t>inningen, </a:t>
            </a:r>
            <a:r>
              <a:rPr lang="de-CH" sz="2000" b="1" dirty="0">
                <a:solidFill>
                  <a:srgbClr val="C00000"/>
                </a:solidFill>
              </a:rPr>
              <a:t>B</a:t>
            </a:r>
            <a:r>
              <a:rPr lang="de-CH" sz="2000" dirty="0" smtClean="0"/>
              <a:t>irsfelden, </a:t>
            </a:r>
            <a:r>
              <a:rPr lang="de-CH" sz="2000" b="1" dirty="0">
                <a:solidFill>
                  <a:srgbClr val="C00000"/>
                </a:solidFill>
              </a:rPr>
              <a:t>B</a:t>
            </a:r>
            <a:r>
              <a:rPr lang="de-CH" sz="2000" dirty="0" smtClean="0"/>
              <a:t>ottmingen, </a:t>
            </a:r>
            <a:r>
              <a:rPr lang="de-CH" sz="2000" b="1" dirty="0" err="1">
                <a:solidFill>
                  <a:srgbClr val="C00000"/>
                </a:solidFill>
              </a:rPr>
              <a:t>B</a:t>
            </a:r>
            <a:r>
              <a:rPr lang="de-CH" sz="2000" dirty="0" err="1" smtClean="0"/>
              <a:t>retzwil</a:t>
            </a:r>
            <a:endParaRPr lang="de-CH" sz="2000" dirty="0" smtClean="0"/>
          </a:p>
          <a:p>
            <a:pPr marL="0" indent="0">
              <a:lnSpc>
                <a:spcPct val="100000"/>
              </a:lnSpc>
              <a:spcBef>
                <a:spcPts val="0"/>
              </a:spcBef>
              <a:buNone/>
            </a:pPr>
            <a:r>
              <a:rPr lang="de-CH" sz="2000" b="1" dirty="0" err="1">
                <a:solidFill>
                  <a:srgbClr val="C00000"/>
                </a:solidFill>
              </a:rPr>
              <a:t>E</a:t>
            </a:r>
            <a:r>
              <a:rPr lang="de-CH" sz="2000" dirty="0" err="1" smtClean="0"/>
              <a:t>ttingen</a:t>
            </a:r>
            <a:endParaRPr lang="de-CH" sz="2000" dirty="0" smtClean="0"/>
          </a:p>
          <a:p>
            <a:pPr marL="0" indent="0">
              <a:lnSpc>
                <a:spcPct val="100000"/>
              </a:lnSpc>
              <a:spcBef>
                <a:spcPts val="0"/>
              </a:spcBef>
              <a:buNone/>
            </a:pPr>
            <a:r>
              <a:rPr lang="de-CH" sz="2000" b="1" dirty="0" err="1">
                <a:solidFill>
                  <a:srgbClr val="C00000"/>
                </a:solidFill>
              </a:rPr>
              <a:t>F</a:t>
            </a:r>
            <a:r>
              <a:rPr lang="de-CH" sz="2000" dirty="0" err="1" smtClean="0"/>
              <a:t>üllinsdorf</a:t>
            </a:r>
            <a:endParaRPr lang="de-CH" sz="2000" dirty="0" smtClean="0"/>
          </a:p>
          <a:p>
            <a:pPr marL="0" indent="0">
              <a:lnSpc>
                <a:spcPct val="100000"/>
              </a:lnSpc>
              <a:spcBef>
                <a:spcPts val="0"/>
              </a:spcBef>
              <a:buNone/>
            </a:pPr>
            <a:r>
              <a:rPr lang="de-CH" sz="2000" b="1" dirty="0">
                <a:solidFill>
                  <a:srgbClr val="C00000"/>
                </a:solidFill>
              </a:rPr>
              <a:t>G</a:t>
            </a:r>
            <a:r>
              <a:rPr lang="de-CH" sz="2000" dirty="0" smtClean="0"/>
              <a:t>elterkinden</a:t>
            </a:r>
          </a:p>
          <a:p>
            <a:pPr marL="0" indent="0">
              <a:lnSpc>
                <a:spcPct val="100000"/>
              </a:lnSpc>
              <a:spcBef>
                <a:spcPts val="0"/>
              </a:spcBef>
              <a:buNone/>
            </a:pPr>
            <a:r>
              <a:rPr lang="de-CH" sz="2000" b="1" dirty="0">
                <a:solidFill>
                  <a:srgbClr val="C00000"/>
                </a:solidFill>
              </a:rPr>
              <a:t>L</a:t>
            </a:r>
            <a:r>
              <a:rPr lang="de-CH" sz="2000" dirty="0" smtClean="0"/>
              <a:t>aufen</a:t>
            </a:r>
          </a:p>
          <a:p>
            <a:pPr marL="0" indent="0">
              <a:lnSpc>
                <a:spcPct val="100000"/>
              </a:lnSpc>
              <a:spcBef>
                <a:spcPts val="0"/>
              </a:spcBef>
              <a:buNone/>
            </a:pPr>
            <a:r>
              <a:rPr lang="de-CH" sz="2000" b="1" dirty="0">
                <a:solidFill>
                  <a:srgbClr val="C00000"/>
                </a:solidFill>
              </a:rPr>
              <a:t>M</a:t>
            </a:r>
            <a:r>
              <a:rPr lang="de-CH" sz="2000" dirty="0" smtClean="0"/>
              <a:t>ünchenstein, </a:t>
            </a:r>
            <a:r>
              <a:rPr lang="de-CH" sz="2000" b="1" dirty="0">
                <a:solidFill>
                  <a:srgbClr val="C00000"/>
                </a:solidFill>
              </a:rPr>
              <a:t>M</a:t>
            </a:r>
            <a:r>
              <a:rPr lang="de-CH" sz="2000" dirty="0" smtClean="0"/>
              <a:t>uttenz</a:t>
            </a:r>
          </a:p>
          <a:p>
            <a:pPr marL="0" indent="0">
              <a:lnSpc>
                <a:spcPct val="100000"/>
              </a:lnSpc>
              <a:spcBef>
                <a:spcPts val="0"/>
              </a:spcBef>
              <a:buNone/>
            </a:pPr>
            <a:r>
              <a:rPr lang="de-CH" sz="2000" b="1" dirty="0">
                <a:solidFill>
                  <a:srgbClr val="C00000"/>
                </a:solidFill>
              </a:rPr>
              <a:t>O</a:t>
            </a:r>
            <a:r>
              <a:rPr lang="de-CH" sz="2000" dirty="0" smtClean="0"/>
              <a:t>berdorf, </a:t>
            </a:r>
            <a:r>
              <a:rPr lang="de-CH" sz="2000" b="1" dirty="0" smtClean="0">
                <a:solidFill>
                  <a:srgbClr val="C00000"/>
                </a:solidFill>
              </a:rPr>
              <a:t>O</a:t>
            </a:r>
            <a:r>
              <a:rPr lang="de-CH" sz="2000" dirty="0" smtClean="0"/>
              <a:t>berwil</a:t>
            </a:r>
          </a:p>
          <a:p>
            <a:pPr marL="0" indent="0">
              <a:lnSpc>
                <a:spcPct val="100000"/>
              </a:lnSpc>
              <a:spcBef>
                <a:spcPts val="0"/>
              </a:spcBef>
              <a:buNone/>
            </a:pPr>
            <a:r>
              <a:rPr lang="de-CH" sz="2000" b="1" dirty="0">
                <a:solidFill>
                  <a:srgbClr val="C00000"/>
                </a:solidFill>
              </a:rPr>
              <a:t>P</a:t>
            </a:r>
            <a:r>
              <a:rPr lang="de-CH" sz="2000" dirty="0" smtClean="0"/>
              <a:t>ratteln</a:t>
            </a:r>
          </a:p>
          <a:p>
            <a:pPr marL="0" indent="0">
              <a:lnSpc>
                <a:spcPct val="100000"/>
              </a:lnSpc>
              <a:spcBef>
                <a:spcPts val="0"/>
              </a:spcBef>
              <a:buNone/>
            </a:pPr>
            <a:r>
              <a:rPr lang="de-CH" sz="2000" b="1" dirty="0">
                <a:solidFill>
                  <a:srgbClr val="C00000"/>
                </a:solidFill>
              </a:rPr>
              <a:t>R</a:t>
            </a:r>
            <a:r>
              <a:rPr lang="de-CH" sz="2000" dirty="0" smtClean="0"/>
              <a:t>einach</a:t>
            </a:r>
          </a:p>
          <a:p>
            <a:pPr marL="0" indent="0">
              <a:lnSpc>
                <a:spcPct val="100000"/>
              </a:lnSpc>
              <a:spcBef>
                <a:spcPts val="0"/>
              </a:spcBef>
              <a:buNone/>
            </a:pPr>
            <a:r>
              <a:rPr lang="de-CH" sz="2000" b="1" dirty="0">
                <a:solidFill>
                  <a:srgbClr val="C00000"/>
                </a:solidFill>
              </a:rPr>
              <a:t>S</a:t>
            </a:r>
            <a:r>
              <a:rPr lang="de-CH" sz="2000" dirty="0" smtClean="0"/>
              <a:t>issach</a:t>
            </a:r>
          </a:p>
          <a:p>
            <a:pPr marL="0" indent="0">
              <a:lnSpc>
                <a:spcPct val="100000"/>
              </a:lnSpc>
              <a:spcBef>
                <a:spcPts val="0"/>
              </a:spcBef>
              <a:buNone/>
            </a:pPr>
            <a:r>
              <a:rPr lang="de-CH" sz="2000" b="1" dirty="0" err="1">
                <a:solidFill>
                  <a:srgbClr val="C00000"/>
                </a:solidFill>
              </a:rPr>
              <a:t>T</a:t>
            </a:r>
            <a:r>
              <a:rPr lang="de-CH" sz="2000" dirty="0" err="1" smtClean="0"/>
              <a:t>enniken</a:t>
            </a:r>
            <a:r>
              <a:rPr lang="de-CH" sz="2000" dirty="0" smtClean="0"/>
              <a:t>, </a:t>
            </a:r>
            <a:r>
              <a:rPr lang="de-CH" sz="2000" b="1" dirty="0">
                <a:solidFill>
                  <a:srgbClr val="C00000"/>
                </a:solidFill>
              </a:rPr>
              <a:t>T</a:t>
            </a:r>
            <a:r>
              <a:rPr lang="de-CH" sz="2000" dirty="0" smtClean="0"/>
              <a:t>herwil</a:t>
            </a:r>
          </a:p>
          <a:p>
            <a:pPr marL="0" indent="0">
              <a:lnSpc>
                <a:spcPct val="100000"/>
              </a:lnSpc>
              <a:spcBef>
                <a:spcPts val="0"/>
              </a:spcBef>
              <a:buNone/>
            </a:pPr>
            <a:endParaRPr lang="de-CH" sz="1400" dirty="0" smtClean="0"/>
          </a:p>
          <a:p>
            <a:pPr marL="0" indent="0">
              <a:lnSpc>
                <a:spcPct val="150000"/>
              </a:lnSpc>
              <a:spcBef>
                <a:spcPts val="0"/>
              </a:spcBef>
              <a:buNone/>
            </a:pPr>
            <a:endParaRPr lang="de-CH" sz="1400"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pic>
        <p:nvPicPr>
          <p:cNvPr id="6" name="Inhaltsplatzhalter 5"/>
          <p:cNvPicPr>
            <a:picLocks noChangeAspect="1"/>
          </p:cNvPicPr>
          <p:nvPr/>
        </p:nvPicPr>
        <p:blipFill rotWithShape="1">
          <a:blip r:embed="rId3"/>
          <a:srcRect l="17659" t="27828" r="38277" b="23007"/>
          <a:stretch/>
        </p:blipFill>
        <p:spPr>
          <a:xfrm>
            <a:off x="6287871" y="2529456"/>
            <a:ext cx="5065929" cy="3172604"/>
          </a:xfrm>
          <a:prstGeom prst="rect">
            <a:avLst/>
          </a:prstGeom>
        </p:spPr>
      </p:pic>
    </p:spTree>
    <p:extLst>
      <p:ext uri="{BB962C8B-B14F-4D97-AF65-F5344CB8AC3E}">
        <p14:creationId xmlns:p14="http://schemas.microsoft.com/office/powerpoint/2010/main" val="123245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Links und Literatur</a:t>
            </a:r>
            <a:endParaRPr lang="de-CH" dirty="0"/>
          </a:p>
        </p:txBody>
      </p:sp>
      <p:sp>
        <p:nvSpPr>
          <p:cNvPr id="3" name="Inhaltsplatzhalter 2"/>
          <p:cNvSpPr>
            <a:spLocks noGrp="1"/>
          </p:cNvSpPr>
          <p:nvPr>
            <p:ph idx="1"/>
          </p:nvPr>
        </p:nvSpPr>
        <p:spPr/>
        <p:txBody>
          <a:bodyPr>
            <a:normAutofit fontScale="92500" lnSpcReduction="10000"/>
          </a:bodyPr>
          <a:lstStyle/>
          <a:p>
            <a:r>
              <a:rPr lang="de-CH" sz="2600" dirty="0" smtClean="0">
                <a:hlinkClick r:id="rId3"/>
              </a:rPr>
              <a:t>Buchstart.ch</a:t>
            </a:r>
            <a:endParaRPr lang="de-CH" sz="2600" dirty="0" smtClean="0">
              <a:hlinkClick r:id="rId4"/>
            </a:endParaRPr>
          </a:p>
          <a:p>
            <a:r>
              <a:rPr lang="de-CH" sz="2600" dirty="0" smtClean="0">
                <a:hlinkClick r:id="rId4"/>
              </a:rPr>
              <a:t>Sprich mit mir und hör mir zu</a:t>
            </a:r>
            <a:r>
              <a:rPr lang="de-CH" sz="2600" dirty="0" smtClean="0"/>
              <a:t> </a:t>
            </a:r>
            <a:r>
              <a:rPr lang="de-CH" dirty="0" smtClean="0"/>
              <a:t/>
            </a:r>
            <a:br>
              <a:rPr lang="de-CH" dirty="0" smtClean="0"/>
            </a:br>
            <a:r>
              <a:rPr lang="de-CH" sz="2400" dirty="0" smtClean="0"/>
              <a:t>entwickelt vom Kompetenzzentrum Integration und Gleichstellung, </a:t>
            </a:r>
            <a:r>
              <a:rPr lang="de-CH" sz="2400" dirty="0"/>
              <a:t>Kanton SG,</a:t>
            </a:r>
            <a:br>
              <a:rPr lang="de-CH" sz="2400" dirty="0"/>
            </a:br>
            <a:r>
              <a:rPr lang="de-CH" sz="2400" dirty="0"/>
              <a:t>auch in Albanisch, Arabisch, Bosnisch/Kroatisch/Serbisch, Deutsch, Englisch, Spanisch, Französisch, Italienisch, Portugiesisch, </a:t>
            </a:r>
            <a:r>
              <a:rPr lang="de-CH" sz="2400" dirty="0" err="1"/>
              <a:t>Tigrinya</a:t>
            </a:r>
            <a:r>
              <a:rPr lang="de-CH" sz="2400" dirty="0"/>
              <a:t>, Türkisch, </a:t>
            </a:r>
            <a:r>
              <a:rPr lang="de-CH" sz="2400" dirty="0" smtClean="0"/>
              <a:t>Tamil</a:t>
            </a:r>
          </a:p>
          <a:p>
            <a:r>
              <a:rPr lang="de-CH" sz="2600" dirty="0" smtClean="0">
                <a:hlinkClick r:id="rId5"/>
              </a:rPr>
              <a:t>Lerngelegenheiten für Kinder bis 4</a:t>
            </a:r>
            <a:r>
              <a:rPr lang="de-CH" sz="2400" dirty="0"/>
              <a:t/>
            </a:r>
            <a:br>
              <a:rPr lang="de-CH" sz="2400" dirty="0"/>
            </a:br>
            <a:r>
              <a:rPr lang="de-CH" sz="2400" dirty="0"/>
              <a:t>Filme für Eltern und </a:t>
            </a:r>
            <a:r>
              <a:rPr lang="de-CH" sz="2400" dirty="0" smtClean="0"/>
              <a:t>Fachleute</a:t>
            </a:r>
            <a:br>
              <a:rPr lang="de-CH" sz="2400" dirty="0" smtClean="0"/>
            </a:br>
            <a:r>
              <a:rPr lang="de-CH" sz="2400" dirty="0" smtClean="0"/>
              <a:t>Die </a:t>
            </a:r>
            <a:r>
              <a:rPr lang="de-CH" sz="2400" dirty="0"/>
              <a:t>Filme sind zwei bis vier Minuten lang und liegen in 13 Sprachen vor. Sie stehen in den vier Amtssprachen der Schweiz zur Verfügung (Deutsch, Französisch, Italienisch, Rumantsch </a:t>
            </a:r>
            <a:r>
              <a:rPr lang="de-CH" sz="2400" dirty="0" err="1"/>
              <a:t>Grischun</a:t>
            </a:r>
            <a:r>
              <a:rPr lang="de-CH" sz="2400" dirty="0"/>
              <a:t>) sowie in neun weiteren Sprachen: Albanisch, Arabisch, Englisch, Portugiesisch, Serbisch-Kroatisch-Bosnisch, Spanisch, Tamilisch, </a:t>
            </a:r>
            <a:r>
              <a:rPr lang="de-CH" sz="2400" dirty="0" err="1"/>
              <a:t>Tigrinya</a:t>
            </a:r>
            <a:r>
              <a:rPr lang="de-CH" sz="2400" dirty="0"/>
              <a:t> und Türkisch.</a:t>
            </a:r>
            <a:endParaRPr lang="de-CH" sz="2400" dirty="0" smtClean="0"/>
          </a:p>
          <a:p>
            <a:r>
              <a:rPr lang="de-CH" sz="2600" dirty="0" smtClean="0">
                <a:hlinkClick r:id="rId6"/>
              </a:rPr>
              <a:t>SIKJM und Versedatenbank </a:t>
            </a:r>
            <a:r>
              <a:rPr lang="de-CH" sz="2400" dirty="0" smtClean="0"/>
              <a:t>in verschiedenen Sprachen</a:t>
            </a:r>
          </a:p>
          <a:p>
            <a:r>
              <a:rPr lang="de-CH" sz="2400" dirty="0" err="1" smtClean="0">
                <a:hlinkClick r:id="rId7"/>
              </a:rPr>
              <a:t>Bibliomedia</a:t>
            </a:r>
            <a:endParaRPr lang="de-CH" sz="2400" dirty="0" smtClean="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spTree>
    <p:extLst>
      <p:ext uri="{BB962C8B-B14F-4D97-AF65-F5344CB8AC3E}">
        <p14:creationId xmlns:p14="http://schemas.microsoft.com/office/powerpoint/2010/main" val="2915382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pPr marL="0" indent="0">
              <a:buNone/>
            </a:pPr>
            <a:r>
              <a:rPr lang="de-CH" dirty="0"/>
              <a:t>Es ist nicht wichtig, viele Bücher zu haben. </a:t>
            </a:r>
            <a:endParaRPr lang="de-CH" dirty="0" smtClean="0"/>
          </a:p>
          <a:p>
            <a:pPr marL="0" indent="0">
              <a:buNone/>
            </a:pPr>
            <a:r>
              <a:rPr lang="de-CH" dirty="0" smtClean="0"/>
              <a:t>Es </a:t>
            </a:r>
            <a:r>
              <a:rPr lang="de-CH" dirty="0"/>
              <a:t>ist wichtig, jemanden zu haben, der oder </a:t>
            </a:r>
            <a:r>
              <a:rPr lang="de-CH" dirty="0" smtClean="0"/>
              <a:t>die</a:t>
            </a:r>
          </a:p>
          <a:p>
            <a:pPr marL="0" indent="0">
              <a:buNone/>
            </a:pPr>
            <a:r>
              <a:rPr lang="de-CH" dirty="0" smtClean="0"/>
              <a:t>Bücher </a:t>
            </a:r>
            <a:r>
              <a:rPr lang="de-CH" dirty="0"/>
              <a:t>mit uns anschaut. Das Buch wird je </a:t>
            </a:r>
            <a:r>
              <a:rPr lang="de-CH" dirty="0" smtClean="0"/>
              <a:t>länger</a:t>
            </a:r>
          </a:p>
          <a:p>
            <a:pPr marL="0" indent="0">
              <a:buNone/>
            </a:pPr>
            <a:r>
              <a:rPr lang="de-CH" dirty="0" smtClean="0"/>
              <a:t>je </a:t>
            </a:r>
            <a:r>
              <a:rPr lang="de-CH" dirty="0"/>
              <a:t>mehr eine tragfähige Brücke zwischen uns</a:t>
            </a:r>
            <a:r>
              <a:rPr lang="de-CH" dirty="0" smtClean="0"/>
              <a:t>.</a:t>
            </a:r>
          </a:p>
          <a:p>
            <a:pPr marL="0" indent="0">
              <a:buNone/>
            </a:pPr>
            <a:r>
              <a:rPr lang="de-CH" dirty="0" smtClean="0"/>
              <a:t>Buchstart </a:t>
            </a:r>
            <a:r>
              <a:rPr lang="de-CH" dirty="0"/>
              <a:t>hilft, früh genug mit dem </a:t>
            </a:r>
            <a:r>
              <a:rPr lang="de-CH" dirty="0" smtClean="0"/>
              <a:t>Brückenbau</a:t>
            </a:r>
          </a:p>
          <a:p>
            <a:pPr marL="0" indent="0">
              <a:buNone/>
            </a:pPr>
            <a:r>
              <a:rPr lang="de-CH" dirty="0" smtClean="0"/>
              <a:t>zu </a:t>
            </a:r>
            <a:r>
              <a:rPr lang="de-CH" dirty="0"/>
              <a:t>beginnen</a:t>
            </a:r>
            <a:r>
              <a:rPr lang="de-CH" dirty="0" smtClean="0"/>
              <a:t>.</a:t>
            </a:r>
            <a:br>
              <a:rPr lang="de-CH" dirty="0" smtClean="0"/>
            </a:br>
            <a:r>
              <a:rPr lang="de-CH" dirty="0"/>
              <a:t/>
            </a:r>
            <a:br>
              <a:rPr lang="de-CH" dirty="0"/>
            </a:br>
            <a:r>
              <a:rPr lang="de-CH" sz="2000" dirty="0"/>
              <a:t>Zitat: Lorenz </a:t>
            </a:r>
            <a:r>
              <a:rPr lang="de-CH" sz="2000" dirty="0" smtClean="0"/>
              <a:t>Pauli</a:t>
            </a:r>
            <a:r>
              <a:rPr lang="de-CH" sz="2000" dirty="0"/>
              <a:t>, </a:t>
            </a:r>
            <a:r>
              <a:rPr lang="de-CH" sz="2000" dirty="0" smtClean="0"/>
              <a:t>Autor</a:t>
            </a:r>
          </a:p>
          <a:p>
            <a:pPr marL="0" indent="0">
              <a:buNone/>
            </a:pPr>
            <a:r>
              <a:rPr lang="de-CH" sz="2000" dirty="0" smtClean="0"/>
              <a:t>Illustration: Kathrin </a:t>
            </a:r>
            <a:r>
              <a:rPr lang="de-CH" sz="2000" dirty="0" err="1" smtClean="0"/>
              <a:t>Schärer</a:t>
            </a:r>
            <a:endParaRPr lang="de-CH" sz="2000" dirty="0" smtClean="0"/>
          </a:p>
          <a:p>
            <a:pPr marL="0" indent="0">
              <a:buNone/>
            </a:pPr>
            <a:endParaRPr lang="de-CH"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094" y="1594625"/>
            <a:ext cx="3441700" cy="4572000"/>
          </a:xfrm>
          <a:prstGeom prst="rect">
            <a:avLst/>
          </a:prstGeom>
        </p:spPr>
      </p:pic>
    </p:spTree>
    <p:extLst>
      <p:ext uri="{BB962C8B-B14F-4D97-AF65-F5344CB8AC3E}">
        <p14:creationId xmlns:p14="http://schemas.microsoft.com/office/powerpoint/2010/main" val="1076925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Programm (Projekt) Buchstart</a:t>
            </a:r>
            <a:endParaRPr lang="de-CH" dirty="0"/>
          </a:p>
        </p:txBody>
      </p:sp>
      <p:sp>
        <p:nvSpPr>
          <p:cNvPr id="3" name="Inhaltsplatzhalter 2"/>
          <p:cNvSpPr>
            <a:spLocks noGrp="1"/>
          </p:cNvSpPr>
          <p:nvPr>
            <p:ph idx="1"/>
          </p:nvPr>
        </p:nvSpPr>
        <p:spPr/>
        <p:txBody>
          <a:bodyPr/>
          <a:lstStyle/>
          <a:p>
            <a:pPr marL="0" indent="0">
              <a:buNone/>
            </a:pPr>
            <a:r>
              <a:rPr lang="de-CH" dirty="0" smtClean="0"/>
              <a:t>Buchstart will heissen: </a:t>
            </a:r>
          </a:p>
          <a:p>
            <a:pPr marL="0" indent="0">
              <a:buNone/>
            </a:pPr>
            <a:r>
              <a:rPr lang="de-CH" dirty="0" smtClean="0"/>
              <a:t>Start ins Leben, </a:t>
            </a:r>
          </a:p>
          <a:p>
            <a:pPr marL="0" indent="0">
              <a:buNone/>
            </a:pPr>
            <a:r>
              <a:rPr lang="de-CH" dirty="0" smtClean="0"/>
              <a:t>Start in den Spracherwerb, </a:t>
            </a:r>
          </a:p>
          <a:p>
            <a:pPr marL="0" indent="0">
              <a:buNone/>
            </a:pPr>
            <a:r>
              <a:rPr lang="de-CH" dirty="0" smtClean="0"/>
              <a:t>Start ins Entdecken der Welt, </a:t>
            </a:r>
          </a:p>
          <a:p>
            <a:pPr marL="0" indent="0">
              <a:buNone/>
            </a:pPr>
            <a:r>
              <a:rPr lang="de-CH" dirty="0" smtClean="0"/>
              <a:t>Start auf dem Weg zu sich selbst und zur Literatur.</a:t>
            </a:r>
          </a:p>
          <a:p>
            <a:pPr marL="0" indent="0">
              <a:buNone/>
            </a:pPr>
            <a:endParaRPr lang="de-CH" dirty="0" smtClean="0"/>
          </a:p>
          <a:p>
            <a:pPr marL="0" indent="0">
              <a:buNone/>
            </a:pPr>
            <a:r>
              <a:rPr lang="de-CH" sz="2000" dirty="0" smtClean="0"/>
              <a:t>Claudia de Weck, Illustratorin und Autorin</a:t>
            </a:r>
            <a:endParaRPr lang="de-CH" sz="2000"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sp>
        <p:nvSpPr>
          <p:cNvPr id="6" name="Datumsplatzhalter 5"/>
          <p:cNvSpPr>
            <a:spLocks noGrp="1"/>
          </p:cNvSpPr>
          <p:nvPr>
            <p:ph type="dt" sz="half" idx="10"/>
          </p:nvPr>
        </p:nvSpPr>
        <p:spPr/>
        <p:txBody>
          <a:bodyPr/>
          <a:lstStyle/>
          <a:p>
            <a:r>
              <a:rPr lang="de-DE" smtClean="0"/>
              <a:t>13. April 2022</a:t>
            </a:r>
            <a:endParaRPr lang="de-CH"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111" y="1481565"/>
            <a:ext cx="2910840" cy="2014728"/>
          </a:xfrm>
          <a:prstGeom prst="rect">
            <a:avLst/>
          </a:prstGeom>
        </p:spPr>
      </p:pic>
    </p:spTree>
    <p:extLst>
      <p:ext uri="{BB962C8B-B14F-4D97-AF65-F5344CB8AC3E}">
        <p14:creationId xmlns:p14="http://schemas.microsoft.com/office/powerpoint/2010/main" val="27081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Wie funktioniert Buchstart?</a:t>
            </a:r>
            <a:endParaRPr lang="de-CH" dirty="0"/>
          </a:p>
        </p:txBody>
      </p:sp>
      <p:sp>
        <p:nvSpPr>
          <p:cNvPr id="4" name="Fußzeilenplatzhalter 3"/>
          <p:cNvSpPr>
            <a:spLocks noGrp="1"/>
          </p:cNvSpPr>
          <p:nvPr>
            <p:ph type="ftr" sz="quarter" idx="11"/>
          </p:nvPr>
        </p:nvSpPr>
        <p:spPr>
          <a:xfrm>
            <a:off x="2059805" y="6311900"/>
            <a:ext cx="6420051" cy="409575"/>
          </a:xfrm>
        </p:spPr>
        <p:txBody>
          <a:bodyPr/>
          <a:lstStyle/>
          <a:p>
            <a:pPr algn="l"/>
            <a:r>
              <a:rPr lang="de-CH" smtClean="0"/>
              <a:t>Mütter-, und Väterberatung - Buchstart       </a:t>
            </a:r>
            <a:endParaRPr lang="de-CH" dirty="0"/>
          </a:p>
        </p:txBody>
      </p:sp>
      <p:sp>
        <p:nvSpPr>
          <p:cNvPr id="5" name="Datumsplatzhalter 4"/>
          <p:cNvSpPr>
            <a:spLocks noGrp="1"/>
          </p:cNvSpPr>
          <p:nvPr>
            <p:ph type="dt" sz="half" idx="10"/>
          </p:nvPr>
        </p:nvSpPr>
        <p:spPr/>
        <p:txBody>
          <a:bodyPr/>
          <a:lstStyle/>
          <a:p>
            <a:r>
              <a:rPr lang="de-DE" smtClean="0"/>
              <a:t>13. April 2022</a:t>
            </a:r>
            <a:endParaRPr lang="de-CH" dirty="0"/>
          </a:p>
        </p:txBody>
      </p:sp>
      <p:sp>
        <p:nvSpPr>
          <p:cNvPr id="7" name="Inhaltsplatzhalter 6"/>
          <p:cNvSpPr>
            <a:spLocks noGrp="1"/>
          </p:cNvSpPr>
          <p:nvPr>
            <p:ph idx="1"/>
          </p:nvPr>
        </p:nvSpPr>
        <p:spPr/>
        <p:txBody>
          <a:bodyPr>
            <a:normAutofit fontScale="92500" lnSpcReduction="10000"/>
          </a:bodyPr>
          <a:lstStyle/>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r>
              <a:rPr lang="de-CH" dirty="0" smtClean="0"/>
              <a:t>Andere Partner:</a:t>
            </a:r>
            <a:br>
              <a:rPr lang="de-CH" dirty="0" smtClean="0"/>
            </a:br>
            <a:r>
              <a:rPr lang="de-CH" sz="2600" dirty="0" smtClean="0"/>
              <a:t>Frauenverein, Familienberatung, Familienzentrum, interkulturelle Vereine etc.</a:t>
            </a:r>
          </a:p>
          <a:p>
            <a:endParaRPr lang="de-CH"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46238"/>
            <a:ext cx="5244966" cy="365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00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100" dirty="0" smtClean="0"/>
              <a:t>Was können die einzelnen Netzwerkpartner tun?</a:t>
            </a:r>
            <a:endParaRPr lang="de-CH" sz="4100" dirty="0"/>
          </a:p>
        </p:txBody>
      </p:sp>
      <p:sp>
        <p:nvSpPr>
          <p:cNvPr id="3" name="Inhaltsplatzhalter 2"/>
          <p:cNvSpPr>
            <a:spLocks noGrp="1"/>
          </p:cNvSpPr>
          <p:nvPr>
            <p:ph idx="1"/>
          </p:nvPr>
        </p:nvSpPr>
        <p:spPr/>
        <p:txBody>
          <a:bodyPr>
            <a:normAutofit/>
          </a:bodyPr>
          <a:lstStyle/>
          <a:p>
            <a:pPr marL="0" indent="0">
              <a:buNone/>
            </a:pPr>
            <a:r>
              <a:rPr lang="de-CH" b="1" dirty="0" smtClean="0"/>
              <a:t>Gemeinden, Behörden </a:t>
            </a:r>
          </a:p>
          <a:p>
            <a:r>
              <a:rPr lang="de-CH" dirty="0" smtClean="0"/>
              <a:t>In Prävention investieren</a:t>
            </a:r>
          </a:p>
          <a:p>
            <a:r>
              <a:rPr lang="de-CH" dirty="0" smtClean="0"/>
              <a:t>Brückenbauer zwischen Familie und Netzwerkpartnern</a:t>
            </a:r>
          </a:p>
          <a:p>
            <a:endParaRPr lang="de-CH" b="1" dirty="0" smtClean="0"/>
          </a:p>
          <a:p>
            <a:pPr marL="0" indent="0">
              <a:buNone/>
            </a:pPr>
            <a:endParaRPr lang="de-CH"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pic>
        <p:nvPicPr>
          <p:cNvPr id="6" name="Grafik 5"/>
          <p:cNvPicPr>
            <a:picLocks noChangeAspect="1"/>
          </p:cNvPicPr>
          <p:nvPr/>
        </p:nvPicPr>
        <p:blipFill>
          <a:blip r:embed="rId3"/>
          <a:stretch>
            <a:fillRect/>
          </a:stretch>
        </p:blipFill>
        <p:spPr>
          <a:xfrm>
            <a:off x="1223219" y="3493971"/>
            <a:ext cx="3533467" cy="2461938"/>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4910" y="3493971"/>
            <a:ext cx="3542098" cy="243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49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100" dirty="0"/>
              <a:t>Was können die einzelnen Netzwerkpartner tun?</a:t>
            </a:r>
          </a:p>
        </p:txBody>
      </p:sp>
      <p:sp>
        <p:nvSpPr>
          <p:cNvPr id="3" name="Inhaltsplatzhalter 2"/>
          <p:cNvSpPr>
            <a:spLocks noGrp="1"/>
          </p:cNvSpPr>
          <p:nvPr>
            <p:ph idx="1"/>
          </p:nvPr>
        </p:nvSpPr>
        <p:spPr/>
        <p:txBody>
          <a:bodyPr>
            <a:normAutofit/>
          </a:bodyPr>
          <a:lstStyle/>
          <a:p>
            <a:pPr marL="0" indent="0">
              <a:buNone/>
            </a:pPr>
            <a:r>
              <a:rPr lang="de-CH" b="1" dirty="0" smtClean="0"/>
              <a:t>Bibliotheken</a:t>
            </a:r>
          </a:p>
          <a:p>
            <a:r>
              <a:rPr lang="de-CH" dirty="0" smtClean="0"/>
              <a:t>Eltern </a:t>
            </a:r>
            <a:r>
              <a:rPr lang="de-CH" dirty="0"/>
              <a:t>mit Babys </a:t>
            </a:r>
            <a:r>
              <a:rPr lang="de-CH" dirty="0" smtClean="0"/>
              <a:t>ansprechen, </a:t>
            </a:r>
          </a:p>
          <a:p>
            <a:r>
              <a:rPr lang="de-CH" dirty="0" smtClean="0"/>
              <a:t>Veranstaltungen </a:t>
            </a:r>
            <a:r>
              <a:rPr lang="de-CH" dirty="0"/>
              <a:t>für die Kleinsten mit ihren Eltern anbieten und Inhalte vermitteln </a:t>
            </a:r>
            <a:endParaRPr lang="de-CH" dirty="0" smtClean="0"/>
          </a:p>
          <a:p>
            <a:endParaRPr lang="de-CH" dirty="0" smtClean="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276" y="3355376"/>
            <a:ext cx="1994672" cy="2821587"/>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959840"/>
            <a:ext cx="3051209" cy="213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5"/>
          <a:stretch>
            <a:fillRect/>
          </a:stretch>
        </p:blipFill>
        <p:spPr>
          <a:xfrm>
            <a:off x="6749787" y="4407595"/>
            <a:ext cx="4604013" cy="1769368"/>
          </a:xfrm>
          <a:prstGeom prst="rect">
            <a:avLst/>
          </a:prstGeom>
        </p:spPr>
      </p:pic>
    </p:spTree>
    <p:extLst>
      <p:ext uri="{BB962C8B-B14F-4D97-AF65-F5344CB8AC3E}">
        <p14:creationId xmlns:p14="http://schemas.microsoft.com/office/powerpoint/2010/main" val="10842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100" dirty="0"/>
              <a:t>Was können die einzelnen Netzwerkpartner tun?</a:t>
            </a:r>
          </a:p>
        </p:txBody>
      </p:sp>
      <p:sp>
        <p:nvSpPr>
          <p:cNvPr id="3" name="Inhaltsplatzhalter 2"/>
          <p:cNvSpPr>
            <a:spLocks noGrp="1"/>
          </p:cNvSpPr>
          <p:nvPr>
            <p:ph idx="1"/>
          </p:nvPr>
        </p:nvSpPr>
        <p:spPr/>
        <p:txBody>
          <a:bodyPr/>
          <a:lstStyle/>
          <a:p>
            <a:pPr marL="0" indent="0">
              <a:buNone/>
            </a:pPr>
            <a:r>
              <a:rPr lang="de-CH" b="1" dirty="0"/>
              <a:t>Bibliotheken</a:t>
            </a:r>
          </a:p>
          <a:p>
            <a:r>
              <a:rPr lang="de-CH" dirty="0" smtClean="0"/>
              <a:t>Familienfreundlichkeit </a:t>
            </a:r>
            <a:r>
              <a:rPr lang="de-CH" dirty="0"/>
              <a:t>leben, entsprechendes Medienangebot zur Verfügung stellen (Pappbilderbücher, Ratgeber für </a:t>
            </a:r>
            <a:r>
              <a:rPr lang="de-CH" dirty="0" smtClean="0"/>
              <a:t>Eltern</a:t>
            </a:r>
          </a:p>
          <a:p>
            <a:endParaRPr lang="de-CH" dirty="0"/>
          </a:p>
          <a:p>
            <a:endParaRPr lang="de-CH"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2931" y="3408466"/>
            <a:ext cx="4206240" cy="2763914"/>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406692"/>
            <a:ext cx="4924926" cy="2770271"/>
          </a:xfrm>
          <a:prstGeom prst="rect">
            <a:avLst/>
          </a:prstGeom>
        </p:spPr>
      </p:pic>
    </p:spTree>
    <p:extLst>
      <p:ext uri="{BB962C8B-B14F-4D97-AF65-F5344CB8AC3E}">
        <p14:creationId xmlns:p14="http://schemas.microsoft.com/office/powerpoint/2010/main" val="1365312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100" dirty="0"/>
              <a:t>Was können die einzelnen Netzwerkpartner tun?</a:t>
            </a:r>
          </a:p>
        </p:txBody>
      </p:sp>
      <p:sp>
        <p:nvSpPr>
          <p:cNvPr id="3" name="Inhaltsplatzhalter 2"/>
          <p:cNvSpPr>
            <a:spLocks noGrp="1"/>
          </p:cNvSpPr>
          <p:nvPr>
            <p:ph idx="1"/>
          </p:nvPr>
        </p:nvSpPr>
        <p:spPr/>
        <p:txBody>
          <a:bodyPr/>
          <a:lstStyle/>
          <a:p>
            <a:r>
              <a:rPr lang="de-CH" b="1" dirty="0" err="1"/>
              <a:t>Kinderärzt:innen</a:t>
            </a:r>
            <a:r>
              <a:rPr lang="de-CH" b="1" dirty="0"/>
              <a:t>: </a:t>
            </a:r>
            <a:r>
              <a:rPr lang="de-CH" dirty="0"/>
              <a:t>Sind Vertrauenspersonen, Fachgespräch über die Entwicklung des Kindes</a:t>
            </a:r>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spTree>
    <p:extLst>
      <p:ext uri="{BB962C8B-B14F-4D97-AF65-F5344CB8AC3E}">
        <p14:creationId xmlns:p14="http://schemas.microsoft.com/office/powerpoint/2010/main" val="2131049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100" dirty="0" smtClean="0"/>
              <a:t>Was können die einzelnen Netzwerkpartner tun?</a:t>
            </a:r>
            <a:endParaRPr lang="de-CH" sz="4100" dirty="0"/>
          </a:p>
        </p:txBody>
      </p:sp>
      <p:sp>
        <p:nvSpPr>
          <p:cNvPr id="3" name="Inhaltsplatzhalter 2"/>
          <p:cNvSpPr>
            <a:spLocks noGrp="1"/>
          </p:cNvSpPr>
          <p:nvPr>
            <p:ph idx="1"/>
          </p:nvPr>
        </p:nvSpPr>
        <p:spPr/>
        <p:txBody>
          <a:bodyPr>
            <a:normAutofit/>
          </a:bodyPr>
          <a:lstStyle/>
          <a:p>
            <a:pPr marL="0" indent="0">
              <a:buNone/>
            </a:pPr>
            <a:r>
              <a:rPr lang="de-CH" b="1" dirty="0" smtClean="0"/>
              <a:t>Mütter- und </a:t>
            </a:r>
            <a:r>
              <a:rPr lang="de-CH" b="1" dirty="0" err="1" smtClean="0"/>
              <a:t>Väterberater:innen</a:t>
            </a:r>
            <a:r>
              <a:rPr lang="de-CH" b="1" dirty="0" smtClean="0"/>
              <a:t>: </a:t>
            </a:r>
          </a:p>
          <a:p>
            <a:r>
              <a:rPr lang="de-CH" dirty="0" smtClean="0"/>
              <a:t>Sind Vertrauens- und Ansprechpersonen nach der Geburt eines Kindes</a:t>
            </a:r>
          </a:p>
          <a:p>
            <a:r>
              <a:rPr lang="de-CH" dirty="0" smtClean="0"/>
              <a:t>Informieren über die Entwicklung (geistige und sprachliche) in den ersten drei Lebensjahren</a:t>
            </a:r>
          </a:p>
          <a:p>
            <a:r>
              <a:rPr lang="de-CH" dirty="0"/>
              <a:t>S</a:t>
            </a:r>
            <a:r>
              <a:rPr lang="de-CH" dirty="0" smtClean="0"/>
              <a:t>orgen dafür, dass sich das Kind gut entwickeln kann.</a:t>
            </a:r>
            <a:endParaRPr lang="de-CH" dirty="0"/>
          </a:p>
          <a:p>
            <a:pPr marL="0" indent="0">
              <a:buNone/>
            </a:pPr>
            <a:endParaRPr lang="de-CH" dirty="0" smtClean="0"/>
          </a:p>
          <a:p>
            <a:pPr marL="0" indent="0">
              <a:buNone/>
            </a:pPr>
            <a:r>
              <a:rPr lang="de-CH" dirty="0" smtClean="0"/>
              <a:t>Tipp: </a:t>
            </a:r>
            <a:r>
              <a:rPr lang="de-CH" dirty="0" smtClean="0">
                <a:hlinkClick r:id="rId3"/>
              </a:rPr>
              <a:t>Eltern</a:t>
            </a:r>
            <a:r>
              <a:rPr lang="de-CH" dirty="0" smtClean="0"/>
              <a:t> in 16 Sprachen erreichen </a:t>
            </a:r>
            <a:endParaRPr lang="de-CH"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spTree>
    <p:extLst>
      <p:ext uri="{BB962C8B-B14F-4D97-AF65-F5344CB8AC3E}">
        <p14:creationId xmlns:p14="http://schemas.microsoft.com/office/powerpoint/2010/main" val="146431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100" dirty="0" smtClean="0"/>
              <a:t>Was können die einzelnen Netzwerkpartner tun?</a:t>
            </a:r>
            <a:endParaRPr lang="de-CH" sz="4100" dirty="0"/>
          </a:p>
        </p:txBody>
      </p:sp>
      <p:sp>
        <p:nvSpPr>
          <p:cNvPr id="3" name="Inhaltsplatzhalter 2"/>
          <p:cNvSpPr>
            <a:spLocks noGrp="1"/>
          </p:cNvSpPr>
          <p:nvPr>
            <p:ph idx="1"/>
          </p:nvPr>
        </p:nvSpPr>
        <p:spPr/>
        <p:txBody>
          <a:bodyPr>
            <a:normAutofit/>
          </a:bodyPr>
          <a:lstStyle/>
          <a:p>
            <a:pPr marL="0" indent="0">
              <a:buNone/>
            </a:pPr>
            <a:r>
              <a:rPr lang="de-CH" b="1" dirty="0" smtClean="0"/>
              <a:t>Alle:</a:t>
            </a:r>
          </a:p>
          <a:p>
            <a:r>
              <a:rPr lang="de-CH" dirty="0" smtClean="0"/>
              <a:t>Buchstartpakete mit Gutschein für Bibliothekskarte abgeben und informieren, sensibilisieren</a:t>
            </a:r>
          </a:p>
          <a:p>
            <a:endParaRPr lang="de-CH" dirty="0"/>
          </a:p>
        </p:txBody>
      </p:sp>
      <p:sp>
        <p:nvSpPr>
          <p:cNvPr id="4" name="Datumsplatzhalter 3"/>
          <p:cNvSpPr>
            <a:spLocks noGrp="1"/>
          </p:cNvSpPr>
          <p:nvPr>
            <p:ph type="dt" sz="half" idx="10"/>
          </p:nvPr>
        </p:nvSpPr>
        <p:spPr/>
        <p:txBody>
          <a:bodyPr/>
          <a:lstStyle/>
          <a:p>
            <a:r>
              <a:rPr lang="de-DE" smtClean="0"/>
              <a:t>13. April 2022</a:t>
            </a:r>
            <a:endParaRPr lang="de-CH" dirty="0"/>
          </a:p>
        </p:txBody>
      </p:sp>
      <p:sp>
        <p:nvSpPr>
          <p:cNvPr id="5" name="Fußzeilenplatzhalter 4"/>
          <p:cNvSpPr>
            <a:spLocks noGrp="1"/>
          </p:cNvSpPr>
          <p:nvPr>
            <p:ph type="ftr" sz="quarter" idx="11"/>
          </p:nvPr>
        </p:nvSpPr>
        <p:spPr/>
        <p:txBody>
          <a:bodyPr/>
          <a:lstStyle/>
          <a:p>
            <a:r>
              <a:rPr lang="de-CH" smtClean="0"/>
              <a:t>Mütter-, und Väterberatung - Buchstart       </a:t>
            </a:r>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391923"/>
            <a:ext cx="3762676" cy="2691855"/>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400" y="3391923"/>
            <a:ext cx="3890460" cy="269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998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Breitbild</PresentationFormat>
  <Paragraphs>167</Paragraphs>
  <Slides>14</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vt:lpstr>
      <vt:lpstr>Buchstart</vt:lpstr>
      <vt:lpstr>Programm (Projekt) Buchstart</vt:lpstr>
      <vt:lpstr>Wie funktioniert Buchstart?</vt:lpstr>
      <vt:lpstr>Was können die einzelnen Netzwerkpartner tun?</vt:lpstr>
      <vt:lpstr>Was können die einzelnen Netzwerkpartner tun?</vt:lpstr>
      <vt:lpstr>Was können die einzelnen Netzwerkpartner tun?</vt:lpstr>
      <vt:lpstr>Was können die einzelnen Netzwerkpartner tun?</vt:lpstr>
      <vt:lpstr>Was können die einzelnen Netzwerkpartner tun?</vt:lpstr>
      <vt:lpstr>Was können die einzelnen Netzwerkpartner tun?</vt:lpstr>
      <vt:lpstr>Und die Eltern?</vt:lpstr>
      <vt:lpstr>Und die Eltern?</vt:lpstr>
      <vt:lpstr>Unterschiedliche Voraussetzungen</vt:lpstr>
      <vt:lpstr>Links und Literatur</vt:lpstr>
      <vt:lpstr>PowerPoint-Präsentation</vt:lpstr>
    </vt:vector>
  </TitlesOfParts>
  <Company>ZI Kanton Basel-Landschaft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Niederhauser, Silvia BKSD</dc:creator>
  <cp:lastModifiedBy>Niederhauser, Silvia BKSD</cp:lastModifiedBy>
  <cp:revision>52</cp:revision>
  <cp:lastPrinted>2022-04-12T09:42:06Z</cp:lastPrinted>
  <dcterms:created xsi:type="dcterms:W3CDTF">2022-04-11T12:09:31Z</dcterms:created>
  <dcterms:modified xsi:type="dcterms:W3CDTF">2022-04-12T14:10:26Z</dcterms:modified>
</cp:coreProperties>
</file>