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62" r:id="rId4"/>
    <p:sldId id="313" r:id="rId5"/>
    <p:sldId id="322" r:id="rId6"/>
    <p:sldId id="326" r:id="rId7"/>
    <p:sldId id="327" r:id="rId8"/>
    <p:sldId id="320" r:id="rId9"/>
    <p:sldId id="304" r:id="rId10"/>
    <p:sldId id="297" r:id="rId11"/>
    <p:sldId id="278" r:id="rId12"/>
    <p:sldId id="294" r:id="rId13"/>
    <p:sldId id="258" r:id="rId14"/>
    <p:sldId id="324" r:id="rId15"/>
    <p:sldId id="325" r:id="rId16"/>
    <p:sldId id="270" r:id="rId17"/>
    <p:sldId id="272" r:id="rId18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204" autoAdjust="0"/>
  </p:normalViewPr>
  <p:slideViewPr>
    <p:cSldViewPr>
      <p:cViewPr varScale="1">
        <p:scale>
          <a:sx n="84" d="100"/>
          <a:sy n="84" d="100"/>
        </p:scale>
        <p:origin x="1792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17B1E-A1F9-4C6F-B315-B019EF7FF198}" type="datetimeFigureOut">
              <a:rPr lang="de-CH" smtClean="0"/>
              <a:t>03.12.2022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02E7-EBAA-4607-A741-1B9B2CB58C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965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02E7-EBAA-4607-A741-1B9B2CB58C5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4840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b="0" i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6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E6A63F-3494-4CEA-BE80-2DB32F8715B4}" type="slidenum">
              <a:rPr lang="de-CH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de-CH" alt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13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02E7-EBAA-4607-A741-1B9B2CB58C5E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536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36BF4-CC92-44E6-A51A-0541A409A043}" type="slidenum">
              <a:rPr lang="de-CH" altLang="de-DE" smtClean="0"/>
              <a:pPr>
                <a:defRPr/>
              </a:pPr>
              <a:t>12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55379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02E7-EBAA-4607-A741-1B9B2CB58C5E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1227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8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02E7-EBAA-4607-A741-1B9B2CB58C5E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0086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02E7-EBAA-4607-A741-1B9B2CB58C5E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344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02E7-EBAA-4607-A741-1B9B2CB58C5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8060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02E7-EBAA-4607-A741-1B9B2CB58C5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710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02E7-EBAA-4607-A741-1B9B2CB58C5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893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7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aseline="0" dirty="0" smtClean="0"/>
              <a:t/>
            </a:r>
            <a:br>
              <a:rPr lang="de-CH" baseline="0" dirty="0" smtClean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02E7-EBAA-4607-A741-1B9B2CB58C5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8062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aseline="0" dirty="0" smtClean="0"/>
              <a:t/>
            </a:r>
            <a:br>
              <a:rPr lang="de-CH" baseline="0" dirty="0" smtClean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02E7-EBAA-4607-A741-1B9B2CB58C5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12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02E7-EBAA-4607-A741-1B9B2CB58C5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2050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02E7-EBAA-4607-A741-1B9B2CB58C5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443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005A-41C2-4919-A0BD-67E6BFBF9D44}" type="datetime1">
              <a:rPr lang="de-CH" smtClean="0"/>
              <a:t>03.12.2022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16. März 2016 / Gymnasium Liestal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D12A-F4A0-403F-95ED-C7395C436B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612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BA32-24C1-4304-AA5D-84110990DD7C}" type="datetime1">
              <a:rPr lang="de-CH" smtClean="0"/>
              <a:t>03.12.2022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16. März 2016 / Gymnasium Liestal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D12A-F4A0-403F-95ED-C7395C436B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109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A6EF-650B-4D38-A5F6-823BF17C2EA4}" type="datetime1">
              <a:rPr lang="de-CH" smtClean="0"/>
              <a:t>03.12.2022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16. März 2016 / Gymnasium Liestal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D12A-F4A0-403F-95ED-C7395C436B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494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767138" y="1962150"/>
            <a:ext cx="5195885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90000"/>
              </a:lnSpc>
              <a:spcAft>
                <a:spcPts val="800"/>
              </a:spcAft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eingeben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1" y="1962150"/>
            <a:ext cx="3406774" cy="47171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72000"/>
            <a:ext cx="8785225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8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81D8-AC52-42BA-904A-66AF51A08D7B}" type="datetime1">
              <a:rPr lang="de-CH" smtClean="0"/>
              <a:t>03.12.2022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16. März 2016 / Gymnasium Liestal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D12A-F4A0-403F-95ED-C7395C436B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298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5E65-EAD7-4377-857F-F81F4F1A7978}" type="datetime1">
              <a:rPr lang="de-CH" smtClean="0"/>
              <a:t>03.12.2022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16. März 2016 / Gymnasium Liestal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D12A-F4A0-403F-95ED-C7395C436B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758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F20-1F2F-4DF6-B156-F409CA375D7A}" type="datetime1">
              <a:rPr lang="de-CH" smtClean="0"/>
              <a:t>03.12.2022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16. März 2016 / Gymnasium Liestal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D12A-F4A0-403F-95ED-C7395C436B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173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EAB-E1D7-4957-8F80-18964569B477}" type="datetime1">
              <a:rPr lang="de-CH" smtClean="0"/>
              <a:t>03.12.2022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16. März 2016 / Gymnasium Liestal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D12A-F4A0-403F-95ED-C7395C436B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488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8F62-4804-4A54-A80D-CA22D0549561}" type="datetime1">
              <a:rPr lang="de-CH" smtClean="0"/>
              <a:t>03.12.2022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16. März 2016 / Gymnasium Liestal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D12A-F4A0-403F-95ED-C7395C436B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568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28DA-E2D8-4DA9-A267-20BE1E242D40}" type="datetime1">
              <a:rPr lang="de-CH" smtClean="0"/>
              <a:t>03.12.2022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16. März 2016 / Gymnasium Liestal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D12A-F4A0-403F-95ED-C7395C436B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953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AF2D-A210-4B3C-9507-9A4B69EF1208}" type="datetime1">
              <a:rPr lang="de-CH" smtClean="0"/>
              <a:t>03.12.2022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16. März 2016 / Gymnasium Liestal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D12A-F4A0-403F-95ED-C7395C436B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37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342E-DF3D-407B-9FA9-8A62A6749443}" type="datetime1">
              <a:rPr lang="de-CH" smtClean="0"/>
              <a:t>03.12.2022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16. März 2016 / Gymnasium Liestal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D12A-F4A0-403F-95ED-C7395C436B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809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A9FF-C2AF-4D9B-86D5-83BB698B1AD3}" type="datetime1">
              <a:rPr lang="de-CH" smtClean="0"/>
              <a:t>03.12.2022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16. März 2016 / Gymnasium Liestal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4D12A-F4A0-403F-95ED-C7395C436B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263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440159"/>
          </a:xfrm>
        </p:spPr>
        <p:txBody>
          <a:bodyPr/>
          <a:lstStyle/>
          <a:p>
            <a:r>
              <a:rPr lang="de-CH" b="1" dirty="0" smtClean="0"/>
              <a:t>AFMB BL</a:t>
            </a:r>
            <a:br>
              <a:rPr lang="de-CH" b="1" dirty="0" smtClean="0"/>
            </a:br>
            <a:r>
              <a:rPr lang="de-CH" sz="1800" b="1" dirty="0" smtClean="0"/>
              <a:t>6. Dezember 2022 VGD Liestal</a:t>
            </a:r>
            <a:endParaRPr lang="de-CH" sz="1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30" y="5169690"/>
            <a:ext cx="2832053" cy="2042957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26. November 2022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59422"/>
            <a:ext cx="1802915" cy="12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67" y="4247272"/>
            <a:ext cx="3950745" cy="263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60" y="2262869"/>
            <a:ext cx="2681607" cy="29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Inhaltsplatzhalter 2"/>
          <p:cNvSpPr>
            <a:spLocks noGrp="1"/>
          </p:cNvSpPr>
          <p:nvPr>
            <p:ph idx="1"/>
          </p:nvPr>
        </p:nvSpPr>
        <p:spPr>
          <a:xfrm>
            <a:off x="1187450" y="2189163"/>
            <a:ext cx="7232650" cy="36877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endParaRPr lang="de-CH" altLang="de-DE" sz="2400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de-CH" altLang="de-DE" sz="2400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de-CH" altLang="de-DE" sz="2400" dirty="0" smtClean="0">
              <a:cs typeface="Arial" panose="020B0604020202020204" pitchFamily="34" charset="0"/>
            </a:endParaRPr>
          </a:p>
        </p:txBody>
      </p:sp>
      <p:sp>
        <p:nvSpPr>
          <p:cNvPr id="325636" name="Titel 1"/>
          <p:cNvSpPr txBox="1">
            <a:spLocks/>
          </p:cNvSpPr>
          <p:nvPr/>
        </p:nvSpPr>
        <p:spPr bwMode="auto">
          <a:xfrm>
            <a:off x="862013" y="1081088"/>
            <a:ext cx="75580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2400" b="1" smtClean="0">
                <a:solidFill>
                  <a:srgbClr val="000000"/>
                </a:solidFill>
                <a:cs typeface="Arial" panose="020B0604020202020204" pitchFamily="34" charset="0"/>
              </a:rPr>
              <a:t>Entwicklung Schutzquote</a:t>
            </a:r>
            <a:endParaRPr lang="de-CH" altLang="de-DE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2CDC83-ED20-417B-B2AE-9D0D059CEA27}" type="slidenum">
              <a:rPr lang="de-CH" alt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CH" altLang="de-DE" dirty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3" y="1628800"/>
            <a:ext cx="7608467" cy="4121253"/>
          </a:xfrm>
          <a:prstGeom prst="rect">
            <a:avLst/>
          </a:prstGeom>
        </p:spPr>
      </p:pic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259632" y="6192837"/>
            <a:ext cx="5757863" cy="50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sz="900" dirty="0" smtClean="0"/>
              <a:t>25. </a:t>
            </a:r>
            <a:r>
              <a:rPr lang="de-CH" sz="900" dirty="0"/>
              <a:t>November 2022</a:t>
            </a:r>
          </a:p>
          <a:p>
            <a:pPr algn="ctr">
              <a:buNone/>
            </a:pP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28340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6103"/>
          </a:xfrm>
        </p:spPr>
        <p:txBody>
          <a:bodyPr>
            <a:normAutofit/>
          </a:bodyPr>
          <a:lstStyle/>
          <a:p>
            <a:r>
              <a:rPr lang="de-CH" b="1" dirty="0" smtClean="0"/>
              <a:t>Hauptherkunftsländer 2021</a:t>
            </a:r>
            <a:endParaRPr lang="de-CH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25. </a:t>
            </a:r>
            <a:r>
              <a:rPr lang="de-CH" dirty="0"/>
              <a:t>November 2022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19872" y="3356992"/>
            <a:ext cx="2088232" cy="216024"/>
          </a:xfrm>
        </p:spPr>
        <p:txBody>
          <a:bodyPr>
            <a:normAutofit fontScale="32500" lnSpcReduction="20000"/>
          </a:bodyPr>
          <a:lstStyle/>
          <a:p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40" y="1935373"/>
            <a:ext cx="7151120" cy="40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92888" cy="792089"/>
          </a:xfrm>
        </p:spPr>
        <p:txBody>
          <a:bodyPr>
            <a:normAutofit fontScale="90000"/>
          </a:bodyPr>
          <a:lstStyle/>
          <a:p>
            <a:r>
              <a:rPr lang="de-DE" altLang="de-DE" sz="3000" dirty="0" smtClean="0">
                <a:solidFill>
                  <a:schemeClr val="tx1"/>
                </a:solidFill>
              </a:rPr>
              <a:t/>
            </a:r>
            <a:br>
              <a:rPr lang="de-DE" altLang="de-DE" sz="3000" dirty="0" smtClean="0">
                <a:solidFill>
                  <a:schemeClr val="tx1"/>
                </a:solidFill>
              </a:rPr>
            </a:br>
            <a:r>
              <a:rPr lang="de-DE" altLang="de-DE" sz="3000" dirty="0" smtClean="0">
                <a:solidFill>
                  <a:schemeClr val="tx1"/>
                </a:solidFill>
              </a:rPr>
              <a:t>Neues Asylsystem seit 1.3.2019</a:t>
            </a:r>
            <a:br>
              <a:rPr lang="de-DE" altLang="de-DE" sz="3000" dirty="0" smtClean="0">
                <a:solidFill>
                  <a:schemeClr val="tx1"/>
                </a:solidFill>
              </a:rPr>
            </a:br>
            <a:endParaRPr lang="de-CH" sz="30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40960" cy="484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8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5400599"/>
          </a:xfrm>
        </p:spPr>
        <p:txBody>
          <a:bodyPr/>
          <a:lstStyle/>
          <a:p>
            <a:endParaRPr lang="de-CH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25. </a:t>
            </a:r>
            <a:r>
              <a:rPr lang="de-CH" dirty="0"/>
              <a:t>November 2022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34151" cy="57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8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14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7799" y="476672"/>
            <a:ext cx="8785225" cy="576065"/>
          </a:xfrm>
        </p:spPr>
        <p:txBody>
          <a:bodyPr/>
          <a:lstStyle/>
          <a:p>
            <a:r>
              <a:rPr lang="de-CH" dirty="0" smtClean="0"/>
              <a:t>Schema Asylentscheid</a:t>
            </a:r>
            <a:endParaRPr lang="de-CH" dirty="0"/>
          </a:p>
        </p:txBody>
      </p:sp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052737"/>
            <a:ext cx="7848871" cy="527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7800" y="1962150"/>
            <a:ext cx="8785223" cy="4714875"/>
          </a:xfrm>
        </p:spPr>
        <p:txBody>
          <a:bodyPr>
            <a:normAutofit/>
          </a:bodyPr>
          <a:lstStyle/>
          <a:p>
            <a:pPr marL="534988" indent="-534988"/>
            <a:r>
              <a:rPr lang="de-CH" altLang="de-DE" dirty="0" smtClean="0"/>
              <a:t>Ausgangslage: </a:t>
            </a:r>
            <a:br>
              <a:rPr lang="de-CH" altLang="de-DE" dirty="0" smtClean="0"/>
            </a:br>
            <a:endParaRPr lang="de-CH" altLang="de-DE" dirty="0" smtClean="0"/>
          </a:p>
          <a:p>
            <a:pPr marL="534988" indent="-534988" algn="just">
              <a:buFontTx/>
              <a:buChar char="-"/>
            </a:pPr>
            <a:r>
              <a:rPr lang="de-CH" altLang="de-DE" dirty="0" smtClean="0"/>
              <a:t>Mann aus dem Afghanistan, 33, ledig</a:t>
            </a:r>
          </a:p>
          <a:p>
            <a:pPr marL="534988" indent="-534988" algn="just">
              <a:buFontTx/>
              <a:buChar char="-"/>
            </a:pPr>
            <a:r>
              <a:rPr lang="de-CH" altLang="de-DE" dirty="0" smtClean="0"/>
              <a:t>Bisher keine Verfolgung im Heimatland</a:t>
            </a:r>
          </a:p>
          <a:p>
            <a:pPr marL="534988" indent="-534988" algn="just">
              <a:buFontTx/>
              <a:buChar char="-"/>
            </a:pPr>
            <a:r>
              <a:rPr lang="de-CH" altLang="de-DE" dirty="0" smtClean="0"/>
              <a:t>Hat Familie in Kabul, mit der er auch Kontakt hat</a:t>
            </a:r>
          </a:p>
          <a:p>
            <a:pPr marL="534988" indent="-534988" algn="just">
              <a:buFontTx/>
              <a:buChar char="-"/>
            </a:pPr>
            <a:r>
              <a:rPr lang="de-CH" altLang="de-DE" dirty="0" smtClean="0"/>
              <a:t>Konvertiert in der Schweiz zum Christentum</a:t>
            </a:r>
          </a:p>
          <a:p>
            <a:pPr marL="534988" indent="-534988" algn="just"/>
            <a:endParaRPr lang="de-CH" altLang="de-DE" dirty="0"/>
          </a:p>
          <a:p>
            <a:pPr algn="just"/>
            <a:endParaRPr lang="de-CH" dirty="0" smtClean="0"/>
          </a:p>
          <a:p>
            <a:pPr algn="just"/>
            <a:r>
              <a:rPr lang="de-CH" dirty="0" smtClean="0"/>
              <a:t>Asylentscheid ?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15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Asylentscheid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67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5400599"/>
          </a:xfrm>
        </p:spPr>
        <p:txBody>
          <a:bodyPr/>
          <a:lstStyle/>
          <a:p>
            <a:endParaRPr lang="de-CH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25. </a:t>
            </a:r>
            <a:r>
              <a:rPr lang="de-CH" dirty="0"/>
              <a:t>November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3109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8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5400599"/>
          </a:xfrm>
        </p:spPr>
        <p:txBody>
          <a:bodyPr/>
          <a:lstStyle/>
          <a:p>
            <a:r>
              <a:rPr lang="de-CH" b="1" dirty="0" smtClean="0"/>
              <a:t>Danke für Ihre Aufmerksamkeit!</a:t>
            </a:r>
            <a:br>
              <a:rPr lang="de-CH" b="1" dirty="0" smtClean="0"/>
            </a:br>
            <a:r>
              <a:rPr lang="de-CH" b="1" dirty="0"/>
              <a:t/>
            </a:r>
            <a:br>
              <a:rPr lang="de-CH" b="1" dirty="0"/>
            </a:b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/>
              <a:t/>
            </a:r>
            <a:br>
              <a:rPr lang="de-CH" b="1" dirty="0"/>
            </a:b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/>
              <a:t/>
            </a:r>
            <a:br>
              <a:rPr lang="de-CH" b="1" dirty="0"/>
            </a:br>
            <a:endParaRPr lang="de-CH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25. </a:t>
            </a:r>
            <a:r>
              <a:rPr lang="de-CH" dirty="0"/>
              <a:t>November 2022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320480" cy="433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5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955751"/>
            <a:ext cx="7772400" cy="5400599"/>
          </a:xfrm>
        </p:spPr>
        <p:txBody>
          <a:bodyPr>
            <a:normAutofit/>
          </a:bodyPr>
          <a:lstStyle/>
          <a:p>
            <a:pPr algn="l"/>
            <a:r>
              <a:rPr lang="de-CH" sz="4000" b="1" dirty="0" smtClean="0"/>
              <a:t>1. Organigramm AFMB BL</a:t>
            </a:r>
            <a:br>
              <a:rPr lang="de-CH" sz="4000" b="1" dirty="0" smtClean="0"/>
            </a:br>
            <a:r>
              <a:rPr lang="de-CH" sz="4000" b="1" dirty="0" smtClean="0"/>
              <a:t>2. </a:t>
            </a:r>
            <a:r>
              <a:rPr lang="de-CH" sz="4000" b="1" dirty="0" smtClean="0"/>
              <a:t>Bewilligungsarten, Ausweise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>3. </a:t>
            </a:r>
            <a:r>
              <a:rPr lang="de-CH" sz="4000" b="1" dirty="0" smtClean="0"/>
              <a:t>Flüchtlingsbegriff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>4. Asylverfahren Schweiz/BL</a:t>
            </a:r>
            <a:br>
              <a:rPr lang="de-CH" sz="4000" b="1" dirty="0" smtClean="0"/>
            </a:br>
            <a:r>
              <a:rPr lang="de-CH" sz="4000" b="1" dirty="0" smtClean="0"/>
              <a:t>5. Fragen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r>
              <a:rPr lang="de-CH" sz="2800" b="1" dirty="0" smtClean="0"/>
              <a:t/>
            </a:r>
            <a:br>
              <a:rPr lang="de-CH" sz="2800" b="1" dirty="0" smtClean="0"/>
            </a:br>
            <a:endParaRPr lang="de-CH" sz="28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6. Dezember 2022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23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6103"/>
          </a:xfrm>
        </p:spPr>
        <p:txBody>
          <a:bodyPr/>
          <a:lstStyle/>
          <a:p>
            <a:r>
              <a:rPr lang="de-CH" b="1" dirty="0" smtClean="0"/>
              <a:t>Fluchtwege nach Europa 1</a:t>
            </a:r>
            <a:endParaRPr lang="de-CH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25. </a:t>
            </a:r>
            <a:r>
              <a:rPr lang="de-CH" dirty="0"/>
              <a:t>November 2022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42" y="643648"/>
            <a:ext cx="7567316" cy="55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6103"/>
          </a:xfrm>
        </p:spPr>
        <p:txBody>
          <a:bodyPr/>
          <a:lstStyle/>
          <a:p>
            <a:endParaRPr lang="de-CH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25. </a:t>
            </a:r>
            <a:r>
              <a:rPr lang="de-CH" dirty="0"/>
              <a:t>November 2022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0648" y="273490"/>
            <a:ext cx="10896577" cy="58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7800" y="1962150"/>
            <a:ext cx="8785223" cy="4714875"/>
          </a:xfrm>
        </p:spPr>
        <p:txBody>
          <a:bodyPr>
            <a:normAutofit/>
          </a:bodyPr>
          <a:lstStyle/>
          <a:p>
            <a:pPr marL="534988" indent="-534988"/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5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404664"/>
            <a:ext cx="7501329" cy="67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6103"/>
          </a:xfrm>
        </p:spPr>
        <p:txBody>
          <a:bodyPr>
            <a:normAutofit/>
          </a:bodyPr>
          <a:lstStyle/>
          <a:p>
            <a:r>
              <a:rPr lang="de-CH" sz="3600" b="1" dirty="0" smtClean="0"/>
              <a:t>Ausweise N, F und C</a:t>
            </a:r>
            <a:r>
              <a:rPr lang="de-CH" sz="3600" b="1" dirty="0"/>
              <a:t>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25. </a:t>
            </a:r>
            <a:r>
              <a:rPr lang="de-CH" dirty="0"/>
              <a:t>November 2022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2696" y="1916832"/>
            <a:ext cx="4607538" cy="31444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5" y="3740384"/>
            <a:ext cx="5046639" cy="31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6103"/>
          </a:xfrm>
        </p:spPr>
        <p:txBody>
          <a:bodyPr>
            <a:normAutofit/>
          </a:bodyPr>
          <a:lstStyle/>
          <a:p>
            <a:r>
              <a:rPr lang="de-CH" sz="3600" b="1" dirty="0" smtClean="0"/>
              <a:t>Ausweise B und C</a:t>
            </a:r>
            <a:endParaRPr lang="de-CH" sz="36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25. </a:t>
            </a:r>
            <a:r>
              <a:rPr lang="de-CH" dirty="0"/>
              <a:t>November 2022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552" y="1646136"/>
            <a:ext cx="4536504" cy="47102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20" y="1747698"/>
            <a:ext cx="4251640" cy="44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36713"/>
            <a:ext cx="7886700" cy="1152128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Flüchtlingsbegriff </a:t>
            </a:r>
            <a:r>
              <a:rPr lang="de-CH" b="1" dirty="0" smtClean="0"/>
              <a:t>– Kernbegriff </a:t>
            </a:r>
            <a:r>
              <a:rPr lang="de-CH" b="1" dirty="0"/>
              <a:t>des </a:t>
            </a:r>
            <a:r>
              <a:rPr lang="de-CH" b="1" dirty="0" err="1" smtClean="0"/>
              <a:t>AsylG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4660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CH" dirty="0" smtClean="0"/>
              <a:t>Das </a:t>
            </a:r>
            <a:r>
              <a:rPr lang="de-CH" dirty="0"/>
              <a:t>Asylgesetz enthält in Artikel 3 Absatz 1 und 2 die für die Schweiz geltende Definition: </a:t>
            </a:r>
          </a:p>
          <a:p>
            <a:pPr marL="0" indent="0">
              <a:buNone/>
            </a:pPr>
            <a:endParaRPr lang="de-CH" dirty="0"/>
          </a:p>
          <a:p>
            <a:pPr marL="0" indent="0" algn="just">
              <a:buNone/>
            </a:pPr>
            <a:r>
              <a:rPr lang="de-CH" i="1" dirty="0"/>
              <a:t>Flüchtlinge sind Personen, die in ihrem Heimatstaat oder im Land, in dem sie zuletzt wohnten, wegen ihrer </a:t>
            </a:r>
            <a:r>
              <a:rPr lang="de-CH" i="1" dirty="0">
                <a:solidFill>
                  <a:schemeClr val="accent5"/>
                </a:solidFill>
              </a:rPr>
              <a:t>Rasse</a:t>
            </a:r>
            <a:r>
              <a:rPr lang="de-CH" i="1" dirty="0"/>
              <a:t>, </a:t>
            </a:r>
            <a:r>
              <a:rPr lang="de-CH" i="1" dirty="0">
                <a:solidFill>
                  <a:schemeClr val="accent5"/>
                </a:solidFill>
              </a:rPr>
              <a:t>Religion</a:t>
            </a:r>
            <a:r>
              <a:rPr lang="de-CH" i="1" dirty="0"/>
              <a:t>, </a:t>
            </a:r>
            <a:r>
              <a:rPr lang="de-CH" i="1" dirty="0">
                <a:solidFill>
                  <a:schemeClr val="accent5"/>
                </a:solidFill>
              </a:rPr>
              <a:t>Nationalität</a:t>
            </a:r>
            <a:r>
              <a:rPr lang="de-CH" i="1" dirty="0"/>
              <a:t>, </a:t>
            </a:r>
            <a:r>
              <a:rPr lang="de-CH" i="1" dirty="0">
                <a:solidFill>
                  <a:schemeClr val="accent5"/>
                </a:solidFill>
              </a:rPr>
              <a:t>Zugehörigkeit zu einer bestimmten sozialen Gruppe</a:t>
            </a:r>
            <a:r>
              <a:rPr lang="de-CH" i="1" dirty="0"/>
              <a:t> oder wegen ihrer </a:t>
            </a:r>
            <a:r>
              <a:rPr lang="de-CH" i="1" dirty="0">
                <a:solidFill>
                  <a:schemeClr val="accent5"/>
                </a:solidFill>
              </a:rPr>
              <a:t>politischen Anschauungen </a:t>
            </a:r>
            <a:r>
              <a:rPr lang="de-CH" i="1" dirty="0"/>
              <a:t>ernsthaften Nachteilen ausgesetzt sind oder </a:t>
            </a:r>
            <a:r>
              <a:rPr lang="de-CH" i="1" dirty="0" smtClean="0"/>
              <a:t>begründete </a:t>
            </a:r>
            <a:r>
              <a:rPr lang="de-CH" i="1" dirty="0"/>
              <a:t>Furcht haben, solchen Nachteilen ausgesetzt zu werden. </a:t>
            </a:r>
            <a:endParaRPr lang="de-CH" dirty="0"/>
          </a:p>
          <a:p>
            <a:pPr marL="0" indent="0" algn="just">
              <a:buNone/>
            </a:pPr>
            <a:r>
              <a:rPr lang="de-CH" i="1" dirty="0"/>
              <a:t>Als ernsthafte Nachteile gelten namentlich die </a:t>
            </a:r>
            <a:r>
              <a:rPr lang="de-CH" i="1" dirty="0">
                <a:solidFill>
                  <a:schemeClr val="accent5"/>
                </a:solidFill>
              </a:rPr>
              <a:t>Gefährdung des Leibes, des Lebens</a:t>
            </a:r>
            <a:r>
              <a:rPr lang="de-CH" i="1" dirty="0"/>
              <a:t> oder der Freiheit sowie Massnahmen, die einen unerträglichen psychischen Druck bewirken. Den </a:t>
            </a:r>
            <a:r>
              <a:rPr lang="de-CH" i="1" dirty="0" smtClean="0"/>
              <a:t>frauenspezifischen </a:t>
            </a:r>
            <a:r>
              <a:rPr lang="de-CH" i="1" dirty="0"/>
              <a:t>Fluchtgründen ist Rechnung zu tragen. </a:t>
            </a: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dirty="0" smtClean="0"/>
              <a:t>Wer diese Eigenschaften erfüllt, ist für die Schweiz ein Flüchtling. 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6088501" y="5692520"/>
            <a:ext cx="300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Handbuch Asyl und Rückkehr, Staatssekretariat für Migration </a:t>
            </a:r>
          </a:p>
        </p:txBody>
      </p:sp>
    </p:spTree>
    <p:extLst>
      <p:ext uri="{BB962C8B-B14F-4D97-AF65-F5344CB8AC3E}">
        <p14:creationId xmlns:p14="http://schemas.microsoft.com/office/powerpoint/2010/main" val="33054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de-CH" b="1" dirty="0" smtClean="0"/>
              <a:t>Asylgesuche Schweiz 1991 -2022/3</a:t>
            </a:r>
            <a:r>
              <a:rPr lang="de-CH" b="1" dirty="0" smtClean="0"/>
              <a:t/>
            </a:r>
            <a:br>
              <a:rPr lang="de-CH" b="1" dirty="0" smtClean="0"/>
            </a:br>
            <a:endParaRPr lang="de-CH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27784" y="6381328"/>
            <a:ext cx="2895600" cy="365125"/>
          </a:xfrm>
        </p:spPr>
        <p:txBody>
          <a:bodyPr/>
          <a:lstStyle/>
          <a:p>
            <a:r>
              <a:rPr lang="de-CH" dirty="0" smtClean="0"/>
              <a:t>25. </a:t>
            </a:r>
            <a:r>
              <a:rPr lang="de-CH" dirty="0"/>
              <a:t>November 2022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23" y="1916832"/>
            <a:ext cx="7705913" cy="4234529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488832" cy="364996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4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Bildschirmpräsentation (4:3)</PresentationFormat>
  <Paragraphs>64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MS PGothic</vt:lpstr>
      <vt:lpstr>Arial</vt:lpstr>
      <vt:lpstr>Calibri</vt:lpstr>
      <vt:lpstr>Wingdings</vt:lpstr>
      <vt:lpstr>Larissa</vt:lpstr>
      <vt:lpstr>AFMB BL 6. Dezember 2022 VGD Liestal</vt:lpstr>
      <vt:lpstr>1. Organigramm AFMB BL 2. Bewilligungsarten, Ausweise 3. Flüchtlingsbegriff 4. Asylverfahren Schweiz/BL 5. Fragen  </vt:lpstr>
      <vt:lpstr>Fluchtwege nach Europa 1</vt:lpstr>
      <vt:lpstr>PowerPoint-Präsentation</vt:lpstr>
      <vt:lpstr>PowerPoint-Präsentation</vt:lpstr>
      <vt:lpstr>Ausweise N, F und CS</vt:lpstr>
      <vt:lpstr>Ausweise B und C</vt:lpstr>
      <vt:lpstr>Flüchtlingsbegriff – Kernbegriff des AsylG</vt:lpstr>
      <vt:lpstr>Asylgesuche Schweiz 1991 -2022/3 </vt:lpstr>
      <vt:lpstr>PowerPoint-Präsentation</vt:lpstr>
      <vt:lpstr>Hauptherkunftsländer 2021</vt:lpstr>
      <vt:lpstr> Neues Asylsystem seit 1.3.2019 </vt:lpstr>
      <vt:lpstr>PowerPoint-Präsentation</vt:lpstr>
      <vt:lpstr>Schema Asylentscheid</vt:lpstr>
      <vt:lpstr>Asylentscheid </vt:lpstr>
      <vt:lpstr>PowerPoint-Präsentation</vt:lpstr>
      <vt:lpstr>Danke für Ihre Aufmerksamkeit!      </vt:lpstr>
    </vt:vector>
  </TitlesOfParts>
  <Company>Kantonale Verwaltungen 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Asylwesen CH/BL</dc:title>
  <dc:creator>Meyer, Beat SID</dc:creator>
  <cp:lastModifiedBy>Meyer, Beat SID</cp:lastModifiedBy>
  <cp:revision>260</cp:revision>
  <cp:lastPrinted>2022-10-18T10:30:39Z</cp:lastPrinted>
  <dcterms:created xsi:type="dcterms:W3CDTF">2016-02-03T11:39:48Z</dcterms:created>
  <dcterms:modified xsi:type="dcterms:W3CDTF">2022-12-04T09:40:59Z</dcterms:modified>
</cp:coreProperties>
</file>