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1" r:id="rId4"/>
    <p:sldId id="263" r:id="rId5"/>
    <p:sldId id="264" r:id="rId6"/>
    <p:sldId id="267" r:id="rId7"/>
    <p:sldId id="277" r:id="rId8"/>
    <p:sldId id="259" r:id="rId9"/>
    <p:sldId id="276" r:id="rId10"/>
    <p:sldId id="269" r:id="rId11"/>
    <p:sldId id="270" r:id="rId12"/>
    <p:sldId id="275" r:id="rId13"/>
    <p:sldId id="273" r:id="rId14"/>
    <p:sldId id="268" r:id="rId15"/>
    <p:sldId id="271" r:id="rId16"/>
    <p:sldId id="272" r:id="rId17"/>
    <p:sldId id="265" r:id="rId18"/>
    <p:sldId id="266" r:id="rId19"/>
    <p:sldId id="274" r:id="rId20"/>
    <p:sldId id="278" r:id="rId21"/>
  </p:sldIdLst>
  <p:sldSz cx="12192000" cy="6858000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8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91"/>
  </p:normalViewPr>
  <p:slideViewPr>
    <p:cSldViewPr snapToGrid="0">
      <p:cViewPr varScale="1">
        <p:scale>
          <a:sx n="121" d="100"/>
          <a:sy n="121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brbmac3/Desktop/Anfragen%20Ersttermine%20ab%20Jun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brbmac3/Desktop/Auswertung%20Daten%2001.01.-30.06.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Tabelle1!$B$62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Tabelle1!$A$63:$A$79</c:f>
              <c:numCache>
                <c:formatCode>General</c:formatCode>
                <c:ptCount val="17"/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numCache>
            </c:numRef>
          </c:cat>
          <c:val>
            <c:numRef>
              <c:f>Tabelle1!$B$63:$B$79</c:f>
              <c:numCache>
                <c:formatCode>General</c:formatCode>
                <c:ptCount val="17"/>
                <c:pt idx="1">
                  <c:v>87</c:v>
                </c:pt>
                <c:pt idx="2">
                  <c:v>103</c:v>
                </c:pt>
                <c:pt idx="3">
                  <c:v>122</c:v>
                </c:pt>
                <c:pt idx="4">
                  <c:v>151</c:v>
                </c:pt>
                <c:pt idx="5">
                  <c:v>138</c:v>
                </c:pt>
                <c:pt idx="6">
                  <c:v>174</c:v>
                </c:pt>
                <c:pt idx="7">
                  <c:v>184</c:v>
                </c:pt>
                <c:pt idx="8">
                  <c:v>207</c:v>
                </c:pt>
                <c:pt idx="9">
                  <c:v>234</c:v>
                </c:pt>
                <c:pt idx="10">
                  <c:v>262</c:v>
                </c:pt>
                <c:pt idx="11">
                  <c:v>285</c:v>
                </c:pt>
                <c:pt idx="12">
                  <c:v>433</c:v>
                </c:pt>
                <c:pt idx="13">
                  <c:v>394</c:v>
                </c:pt>
                <c:pt idx="14">
                  <c:v>295</c:v>
                </c:pt>
                <c:pt idx="15">
                  <c:v>305</c:v>
                </c:pt>
                <c:pt idx="16">
                  <c:v>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06-7F41-9C3C-E7A9437315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4679487"/>
        <c:axId val="1833504015"/>
      </c:barChart>
      <c:catAx>
        <c:axId val="1834679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33504015"/>
        <c:crosses val="autoZero"/>
        <c:auto val="1"/>
        <c:lblAlgn val="ctr"/>
        <c:lblOffset val="100"/>
        <c:noMultiLvlLbl val="0"/>
      </c:catAx>
      <c:valAx>
        <c:axId val="18335040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34679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E9-C845-8304-D946D7D34F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E9-C845-8304-D946D7D34F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E9-C845-8304-D946D7D34F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E9-C845-8304-D946D7D34F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FE9-C845-8304-D946D7D34F3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FE9-C845-8304-D946D7D34F3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FE9-C845-8304-D946D7D34F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'Klientendaten bis 30.06.2023'!$F$539:$F$545</c:f>
              <c:strCache>
                <c:ptCount val="7"/>
                <c:pt idx="0">
                  <c:v>BS</c:v>
                </c:pt>
                <c:pt idx="1">
                  <c:v>BL</c:v>
                </c:pt>
                <c:pt idx="2">
                  <c:v>JU</c:v>
                </c:pt>
                <c:pt idx="3">
                  <c:v>SO</c:v>
                </c:pt>
                <c:pt idx="4">
                  <c:v>AR</c:v>
                </c:pt>
                <c:pt idx="5">
                  <c:v>Ausland</c:v>
                </c:pt>
                <c:pt idx="6">
                  <c:v>unbekannt</c:v>
                </c:pt>
              </c:strCache>
            </c:strRef>
          </c:cat>
          <c:val>
            <c:numRef>
              <c:f>'Klientendaten bis 30.06.2023'!$G$539:$G$545</c:f>
              <c:numCache>
                <c:formatCode>General</c:formatCode>
                <c:ptCount val="7"/>
                <c:pt idx="0">
                  <c:v>102</c:v>
                </c:pt>
                <c:pt idx="1">
                  <c:v>50</c:v>
                </c:pt>
                <c:pt idx="2">
                  <c:v>2</c:v>
                </c:pt>
                <c:pt idx="3">
                  <c:v>17</c:v>
                </c:pt>
                <c:pt idx="4">
                  <c:v>7</c:v>
                </c:pt>
                <c:pt idx="5">
                  <c:v>5</c:v>
                </c:pt>
                <c:pt idx="6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FE9-C845-8304-D946D7D34F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224D5-8F07-8786-4354-0F8CA4DA0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274484D-526B-182E-4A89-F2333BB6E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B9D84D-C233-609A-438C-8095BAD48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65DC-A7F3-1F46-9F49-B6B02A3CE941}" type="datetimeFigureOut">
              <a:rPr lang="de-DE" smtClean="0"/>
              <a:t>30.08.23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A61CFE-F04D-A239-25D2-65CA9DEFD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44ECEE-C62C-A65D-719F-FCE6B869A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864B-DED5-A04A-B347-C8CC468CD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974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928C9-7F6E-DEE5-03A1-1F20CDFF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7B074DD-D71E-F953-A614-F363079B9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CAF7A0-9AA2-F82F-72C9-7B7803A6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65DC-A7F3-1F46-9F49-B6B02A3CE941}" type="datetimeFigureOut">
              <a:rPr lang="de-DE" smtClean="0"/>
              <a:t>30.08.23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FCCD9A-0179-6FB5-5C29-4617D6AB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2FE6AF-23DB-9A00-7E82-3B891EAB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864B-DED5-A04A-B347-C8CC468CD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54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2C772E6-4959-AED6-A909-C94ED7A37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C26C5C6-CF3D-28B0-760E-23F09ECF4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599830-121D-CD3F-291B-BF83CA30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65DC-A7F3-1F46-9F49-B6B02A3CE941}" type="datetimeFigureOut">
              <a:rPr lang="de-DE" smtClean="0"/>
              <a:t>30.08.23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F0543B-B5A4-8B01-CF6F-4261FF030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FA09C5-28DA-D3BA-C974-17428193D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864B-DED5-A04A-B347-C8CC468CD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90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51C32-6F86-C7F3-DC24-5D40A5E1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211D41-3D5F-7507-ADCD-54ED5BDAA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55B19D-080C-410F-9513-E94D68D5E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65DC-A7F3-1F46-9F49-B6B02A3CE941}" type="datetimeFigureOut">
              <a:rPr lang="de-DE" smtClean="0"/>
              <a:t>30.08.23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A5DF58-67A1-5969-AE31-73D32970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52F27E-C0A7-7C7B-832E-503F354A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864B-DED5-A04A-B347-C8CC468CD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478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B956F-437F-BB4B-B6AD-8DB73ECD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CEC9B9-15B9-78EB-4E70-C6F0DB0E5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B90F60-6E62-6264-C84C-F5E85C280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65DC-A7F3-1F46-9F49-B6B02A3CE941}" type="datetimeFigureOut">
              <a:rPr lang="de-DE" smtClean="0"/>
              <a:t>30.08.23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76F657-E04B-3072-DC1D-9C1F434A7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0E979E-8E74-114B-C235-A06CF4302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864B-DED5-A04A-B347-C8CC468CD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478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C79694-FD7A-1346-2E50-8C5A736F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176051-A332-2B0F-DE27-85DF7F247E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1AB875B-9FA2-753F-854E-22E7F1C4F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06C9EE-A696-D0FF-EC38-33EE6B1A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65DC-A7F3-1F46-9F49-B6B02A3CE941}" type="datetimeFigureOut">
              <a:rPr lang="de-DE" smtClean="0"/>
              <a:t>30.08.23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E0EBD23-958D-957E-C2A0-57433E47C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B56EA2-5CDC-FD46-7A8F-7629228B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864B-DED5-A04A-B347-C8CC468CD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2106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917E2-6809-B045-197E-247C42986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BC5C82-63FB-05A9-4838-45A1B6489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8019E9-6A1A-D1A0-7770-3B3880016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1663DED-C454-02C0-D99C-A7E38C7DFB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246A857-8E75-4E34-DB00-5178AC3EF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6F9A120-AF0A-17A7-CCE4-98A3D131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65DC-A7F3-1F46-9F49-B6B02A3CE941}" type="datetimeFigureOut">
              <a:rPr lang="de-DE" smtClean="0"/>
              <a:t>30.08.23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4DCF60E-89AF-38C7-7D53-7CA4347C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1501A-7E33-FD29-3DB2-694D2D3E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864B-DED5-A04A-B347-C8CC468CD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60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FF2FA7-FB34-99DD-2A27-DEA70F14E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E82025-CF7F-A64F-1767-3676370CB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65DC-A7F3-1F46-9F49-B6B02A3CE941}" type="datetimeFigureOut">
              <a:rPr lang="de-DE" smtClean="0"/>
              <a:t>30.08.23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F2C503-B9B9-7348-96FE-F5FD85ED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746750-285F-8634-6366-3025F6100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864B-DED5-A04A-B347-C8CC468CD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570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EBEE288-FBBA-25A0-AD50-3B9F467AE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65DC-A7F3-1F46-9F49-B6B02A3CE941}" type="datetimeFigureOut">
              <a:rPr lang="de-DE" smtClean="0"/>
              <a:t>30.08.23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BD15DC-3054-0EA6-4DBA-A9A8BE145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5E5A6A-6367-1DD2-4EB3-9CC368DD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864B-DED5-A04A-B347-C8CC468CD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5749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92E4D0-1C0E-4641-94F3-397D28D2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DFA7D2-04F7-84B4-D9F7-A30080FF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4649A7-FA35-7106-8A50-4F0C0E370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14FC480-F388-E974-C984-7153C6229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65DC-A7F3-1F46-9F49-B6B02A3CE941}" type="datetimeFigureOut">
              <a:rPr lang="de-DE" smtClean="0"/>
              <a:t>30.08.23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68461C0-5E36-5DA1-2E10-06E9143D1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39206F9-E448-1607-6B74-246BD19C9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864B-DED5-A04A-B347-C8CC468CD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404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64EE4-415B-13CC-7CD8-234D80B8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AEFB125-A66D-ABC5-813B-D113C52E66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900212-3202-1E0F-0470-8FCE15AFB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3922B1-D6E2-91A4-0C1D-C51C21EE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65DC-A7F3-1F46-9F49-B6B02A3CE941}" type="datetimeFigureOut">
              <a:rPr lang="de-DE" smtClean="0"/>
              <a:t>30.08.23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C01EE7-4A7C-7CCC-44EA-68ECBD68E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52DB912-729D-2E8E-2FA6-053BCAF76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864B-DED5-A04A-B347-C8CC468CD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8636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0D7C1A2-9636-308F-2A8C-AC85C6A91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00E723-34A5-0BD1-E65A-9DBC3527A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DBAF7F-CF26-C616-1381-E3DDE25CD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C65DC-A7F3-1F46-9F49-B6B02A3CE941}" type="datetimeFigureOut">
              <a:rPr lang="de-DE" smtClean="0"/>
              <a:t>30.08.23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F1121D-71F6-27F0-9A33-E2C3812B2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D7015E-A92B-90A5-EB94-33F94E806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E864B-DED5-A04A-B347-C8CC468CD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853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32AAAB0-A3D1-C047-B8CC-43F510913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937"/>
            <a:ext cx="12305654" cy="86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73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9F8D5-035B-9DA4-8455-ACAB97E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Klientel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131156-3E1C-6D4C-3978-47C31ECD5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Männer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Vorwiegend aus BS und BL (aber auch SO, AG oder JU)</a:t>
            </a:r>
          </a:p>
          <a:p>
            <a:pPr lvl="1"/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grosse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Altersdurchmischung (aktuell 18-65)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Verschiedenster Herkunftsländer (müssen Deutsch oder Englisch sprechen, oder Übersetzer organisieren)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Verschiedenste Themenbereiche, ABER:</a:t>
            </a:r>
          </a:p>
          <a:p>
            <a:pPr lvl="2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Umgang mit Trennung / Scheidung, Fragen zu persönlichem Verkehr und KESB Entscheiden, Konfliktmanagement am häufigsten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Paare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 Ausnahmen, wenn es dem Beratungsprozess dienlich ist, laden wir auch die Partner*Innen zu einem gemeinsamen Gespräch ein</a:t>
            </a: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EC5DEA-447C-1ECB-897F-81B791DD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5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9F8D5-035B-9DA4-8455-ACAB97E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Klientel in Zahlen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131156-3E1C-6D4C-3978-47C31ECD5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Vom 01.01.23 bis 30.07.23 Kontaktaufnahme durch 202 Männern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Insgesamt kam es zu 271 Beratungsgesprächen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167 Polyvalente Beratungen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42 Rechtsberatungen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62 Gewaltberatungen (bei HG, Gewaltprävention und Opfer von Gewalt)</a:t>
            </a:r>
          </a:p>
          <a:p>
            <a:pPr marL="457200" lvl="1" indent="0">
              <a:buNone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7 Triagen (Opferhilfe, Psychiatrie, Schuldenberatung und KESB)</a:t>
            </a:r>
          </a:p>
          <a:p>
            <a:pPr marL="0" indent="0">
              <a:buNone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3 Paargespräche im Rahmen von Beratungsabschlüssen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EC5DEA-447C-1ECB-897F-81B791DD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37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9F8D5-035B-9DA4-8455-ACAB97E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Fallzahlen über die Jahre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131156-3E1C-6D4C-3978-47C31ECD5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EC5DEA-447C-1ECB-897F-81B791DD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692C5B45-60E7-CB12-CC42-734D5F8BD0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298307"/>
              </p:ext>
            </p:extLst>
          </p:nvPr>
        </p:nvGraphicFramePr>
        <p:xfrm>
          <a:off x="838200" y="1662004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7243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9F8D5-035B-9DA4-8455-ACAB97E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Klientel nach Meldekanton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(2023)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131156-3E1C-6D4C-3978-47C31ECD5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EC5DEA-447C-1ECB-897F-81B791DD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B9013E29-659F-66C2-A511-BB17307035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428863"/>
              </p:ext>
            </p:extLst>
          </p:nvPr>
        </p:nvGraphicFramePr>
        <p:xfrm>
          <a:off x="1383637" y="1518835"/>
          <a:ext cx="9097505" cy="4658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2647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9F8D5-035B-9DA4-8455-ACAB97E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Finanzierung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131156-3E1C-6D4C-3978-47C31ECD5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Leistungsvereinbarung mit Basel-Stadt und Baselland für freiwillig in Anspruch genommene Beratungen:</a:t>
            </a:r>
          </a:p>
          <a:p>
            <a:pPr marL="0" indent="0">
              <a:buNone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Justiz- und Sicherheitsdepartement BS für Gewaltberatungen </a:t>
            </a:r>
          </a:p>
          <a:p>
            <a:pPr lvl="1"/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Präsidialdepartement BS für polyvalente Beratungen</a:t>
            </a:r>
          </a:p>
          <a:p>
            <a:pPr lvl="1"/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Amt für Justizvollzug BL für Gewaltberatungen</a:t>
            </a:r>
          </a:p>
          <a:p>
            <a:pPr lvl="1"/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Volkswirtschafts- und Gesundheitsdirektion BL für polvalente Beratungen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EC5DEA-447C-1ECB-897F-81B791DD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04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9F8D5-035B-9DA4-8455-ACAB97E068D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58880"/>
          </a:solidFill>
        </p:spPr>
        <p:txBody>
          <a:bodyPr/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Finanzierung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131156-3E1C-6D4C-3978-47C31ECD51B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758880"/>
          </a:solidFill>
        </p:spPr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Zusätzliche Finanzierung durch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Gemeinden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Stiftungen 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Spenden von Privatpersonen und Kirchengemeinden</a:t>
            </a:r>
          </a:p>
          <a:p>
            <a:pPr marL="457200" lvl="1" indent="0">
              <a:buNone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Klienten bezahlen 1% Netto-Monatslohn (ohne Nachweis / auf Vertrauensbasis, mind. CHF 35)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 Absprache mit Sozialarbeiter*In werden Kosten auch direkt mit Sozialhilfe verrechnet</a:t>
            </a:r>
          </a:p>
          <a:p>
            <a:pPr marL="0" indent="0">
              <a:buNone/>
            </a:pPr>
            <a:endParaRPr lang="de-DE" dirty="0">
              <a:latin typeface=""/>
            </a:endParaRPr>
          </a:p>
          <a:p>
            <a:pPr lvl="1"/>
            <a:endParaRPr lang="de-DE" dirty="0">
              <a:latin typeface=""/>
            </a:endParaRPr>
          </a:p>
          <a:p>
            <a:pPr lvl="1"/>
            <a:endParaRPr lang="de-DE" dirty="0">
              <a:latin typeface="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EC5DEA-447C-1ECB-897F-81B791DD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  <a:solidFill>
            <a:srgbClr val="758880"/>
          </a:solidFill>
        </p:spPr>
      </p:pic>
    </p:spTree>
    <p:extLst>
      <p:ext uri="{BB962C8B-B14F-4D97-AF65-F5344CB8AC3E}">
        <p14:creationId xmlns:p14="http://schemas.microsoft.com/office/powerpoint/2010/main" val="3683603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9F8D5-035B-9DA4-8455-ACAB97E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Finanzierung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131156-3E1C-6D4C-3978-47C31ECD5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Bei Klienten, die durch eine Behörde zugewiesen werden gilt ein Stundenansatz von CHF 160 / Std. für Gewaltberatungen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Die Beratung und Unterstützung der Klienten ist uns wichtiger als die Deckung der Kosten (entsprechend findet sich immer eine Lösung)</a:t>
            </a:r>
          </a:p>
          <a:p>
            <a:pPr marL="0" indent="0">
              <a:buNone/>
            </a:pPr>
            <a:endParaRPr lang="de-DE" dirty="0">
              <a:latin typeface=""/>
            </a:endParaRPr>
          </a:p>
          <a:p>
            <a:pPr lvl="1"/>
            <a:endParaRPr lang="de-DE" dirty="0">
              <a:latin typeface=""/>
            </a:endParaRPr>
          </a:p>
          <a:p>
            <a:pPr lvl="1"/>
            <a:endParaRPr lang="de-DE" dirty="0">
              <a:latin typeface="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EC5DEA-447C-1ECB-897F-81B791DD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07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FAF046-F791-6A9C-1B4A-0B88FCB9A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Ausblick und Projekte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B5E1F4-D9F9-7D69-3D97-F2E2F6A6E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Shift von einer kurativen Ausrichtung zu einem verstärkten Fokus auf Präventionsprojekten (als Ergänzung zur Beratung)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Workshops (z.B. Jugendzentren, Schulsozialarbeit, Sozialdiensten etc.)</a:t>
            </a:r>
            <a:endParaRPr lang="de-CH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„Väterabende“: Themenspezifische Gesprächsrunden (moderiert durch einen Berater)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z.B. Scheidung/Trennung (Obhut / persönlicher Verkehr / Alimente…) 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„Anlaufstelle“ soll ausgebaut werden</a:t>
            </a:r>
          </a:p>
          <a:p>
            <a:endParaRPr lang="de-DE" dirty="0">
              <a:latin typeface=""/>
            </a:endParaRPr>
          </a:p>
          <a:p>
            <a:pPr marL="457200" lvl="1" indent="0">
              <a:buNone/>
            </a:pPr>
            <a:endParaRPr lang="de-DE" dirty="0">
              <a:latin typeface=""/>
            </a:endParaRPr>
          </a:p>
          <a:p>
            <a:pPr lvl="1"/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2C1488-3D5F-C14E-9203-4231A365B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48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FAF046-F791-6A9C-1B4A-0B88FCB9A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Ausblick und Projekte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B5E1F4-D9F9-7D69-3D97-F2E2F6A6E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>
              <a:latin typeface="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Workshop zum Thema „Männer in frauendominierten Berufen“ 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Vätersequenzen in Geburtsvorbereitungskursen mit Frauenklinik USB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Gemeinsames Projekt 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mit Frauenberatungsstellen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2C1488-3D5F-C14E-9203-4231A365B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B5E1F4-D9F9-7D69-3D97-F2E2F6A6E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1753"/>
            <a:ext cx="10515600" cy="5025210"/>
          </a:xfrm>
        </p:spPr>
        <p:txBody>
          <a:bodyPr/>
          <a:lstStyle/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r>
              <a:rPr lang="de-DE" dirty="0">
                <a:latin typeface=""/>
              </a:rPr>
              <a:t>Fragen?</a:t>
            </a:r>
          </a:p>
          <a:p>
            <a:endParaRPr lang="de-DE" dirty="0">
              <a:latin typeface=""/>
            </a:endParaRPr>
          </a:p>
          <a:p>
            <a:endParaRPr lang="de-DE" dirty="0">
              <a:latin typeface=""/>
            </a:endParaRPr>
          </a:p>
          <a:p>
            <a:r>
              <a:rPr lang="de-DE" dirty="0">
                <a:latin typeface=""/>
              </a:rPr>
              <a:t>Herzlichen Dank für Ihre Aufmerksamkeit und die Möglichkeit das Männerbüro Region Basel vorstellen zu dürfen.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2C1488-3D5F-C14E-9203-4231A365B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85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66B412-AEAE-841B-DC28-E4D52045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"/>
              </a:rPr>
              <a:t>Historie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A6A378-EDCB-E804-A944-3831C5AF8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Seit 1995 führt das Männerbüro Region Basel eine Beratungsstelle für Männer, die nicht von einer anderen Institution beraten werden können und/oder nicht in der Lage sind, sich private Unterstützung zu organisieren. </a:t>
            </a:r>
          </a:p>
          <a:p>
            <a:pPr marL="0" indent="0">
              <a:buNone/>
            </a:pPr>
            <a:endParaRPr lang="de-CH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War zu Beginn die Beratung von gewaltausübenden Männern im Fokus, hat sich dieser in den letzten Jahren um eine Vielzahl an Themenfelder erweitert. </a:t>
            </a:r>
          </a:p>
          <a:p>
            <a:endParaRPr lang="de-CH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Die einzige Anlaufstelle für ratsuchende Männer in der Region Basel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4B63800-84BE-4944-48D3-272D20AE6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64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B5E1F4-D9F9-7D69-3D97-F2E2F6A6E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1753"/>
            <a:ext cx="10515600" cy="5025210"/>
          </a:xfrm>
        </p:spPr>
        <p:txBody>
          <a:bodyPr/>
          <a:lstStyle/>
          <a:p>
            <a:endParaRPr lang="de-DE" dirty="0">
              <a:latin typeface=""/>
            </a:endParaRP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Justiz- und Sicherheitsdepartement BS (CHF 40‘000 / Jahr) für Gewaltberatungen </a:t>
            </a:r>
          </a:p>
          <a:p>
            <a:pPr lvl="1"/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Präsidialdepartement BS (CHF 130‘000 / Jahr) für polyvalente Beratungen</a:t>
            </a:r>
          </a:p>
          <a:p>
            <a:pPr lvl="1"/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Amt für Justizvollzug BL (CHF 10‘000 / Jahr) für Gewaltberatungen</a:t>
            </a:r>
          </a:p>
          <a:p>
            <a:pPr lvl="1"/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Volkswirtschafts- und Gesundheitsdirektion BL (CHF 44‘500 / Jahr) für polvalente Beratungen </a:t>
            </a:r>
          </a:p>
          <a:p>
            <a:pPr marL="0" indent="0">
              <a:buNone/>
            </a:pPr>
            <a:endParaRPr lang="de-DE" dirty="0">
              <a:latin typeface="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2C1488-3D5F-C14E-9203-4231A365B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5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177883-BC34-14C6-572A-0A237803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+mn-lt"/>
              </a:rPr>
              <a:t>Männerbüro Region Basel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90EFD4-7B27-FAD4-146A-F6E3D4A4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CH" dirty="0">
                <a:effectLst/>
              </a:rPr>
              <a:t>Förderverein mit Sitz in Basel </a:t>
            </a:r>
          </a:p>
          <a:p>
            <a:pPr marL="0" indent="0">
              <a:buNone/>
            </a:pPr>
            <a:endParaRPr lang="de-CH" dirty="0">
              <a:effectLst/>
            </a:endParaRPr>
          </a:p>
          <a:p>
            <a:r>
              <a:rPr lang="de-CH" dirty="0"/>
              <a:t>Vorstandsverein</a:t>
            </a:r>
          </a:p>
          <a:p>
            <a:pPr lvl="1"/>
            <a:r>
              <a:rPr lang="de-CH" dirty="0">
                <a:effectLst/>
              </a:rPr>
              <a:t>Mitglieder sind überwiegend aktuelle oder ehemalige Vorstandsmitglieder</a:t>
            </a:r>
          </a:p>
          <a:p>
            <a:pPr marL="457200" lvl="1" indent="0">
              <a:buNone/>
            </a:pPr>
            <a:endParaRPr lang="de-CH" dirty="0"/>
          </a:p>
          <a:p>
            <a:pPr algn="l"/>
            <a:r>
              <a:rPr lang="de-CH" b="0" i="0" u="none" strike="noStrike" dirty="0">
                <a:solidFill>
                  <a:srgbClr val="000000"/>
                </a:solidFill>
                <a:effectLst/>
              </a:rPr>
              <a:t>Vorstand</a:t>
            </a:r>
          </a:p>
          <a:p>
            <a:pPr lvl="1"/>
            <a:r>
              <a:rPr lang="de-CH" b="0" i="0" u="none" strike="noStrike" dirty="0">
                <a:solidFill>
                  <a:srgbClr val="000000"/>
                </a:solidFill>
                <a:effectLst/>
              </a:rPr>
              <a:t>Oliver Borer (Anwalt bei </a:t>
            </a:r>
            <a:r>
              <a:rPr lang="de-CH" b="0" i="0" u="none" strike="noStrike" dirty="0">
                <a:solidFill>
                  <a:srgbClr val="222222"/>
                </a:solidFill>
                <a:effectLst/>
              </a:rPr>
              <a:t>Borer, </a:t>
            </a:r>
            <a:r>
              <a:rPr lang="de-CH" b="0" i="0" u="none" strike="noStrike" dirty="0" err="1">
                <a:solidFill>
                  <a:srgbClr val="222222"/>
                </a:solidFill>
                <a:effectLst/>
              </a:rPr>
              <a:t>Bertossa</a:t>
            </a:r>
            <a:r>
              <a:rPr lang="de-CH" dirty="0">
                <a:solidFill>
                  <a:srgbClr val="222222"/>
                </a:solidFill>
              </a:rPr>
              <a:t> und</a:t>
            </a:r>
            <a:r>
              <a:rPr lang="de-CH" b="0" i="0" u="none" strike="noStrike" dirty="0">
                <a:solidFill>
                  <a:srgbClr val="222222"/>
                </a:solidFill>
                <a:effectLst/>
              </a:rPr>
              <a:t> Sami Advokaten)</a:t>
            </a:r>
            <a:endParaRPr lang="de-CH" b="0" i="0" u="none" strike="noStrike" dirty="0">
              <a:solidFill>
                <a:srgbClr val="000000"/>
              </a:solidFill>
              <a:effectLst/>
            </a:endParaRPr>
          </a:p>
          <a:p>
            <a:pPr lvl="1"/>
            <a:r>
              <a:rPr lang="de-CH" b="0" i="0" u="none" strike="noStrike" dirty="0">
                <a:solidFill>
                  <a:srgbClr val="000000"/>
                </a:solidFill>
                <a:effectLst/>
              </a:rPr>
              <a:t>Marianne Dubach (</a:t>
            </a:r>
            <a:r>
              <a:rPr lang="de-CH" b="0" i="0" u="none" strike="noStrike" dirty="0">
                <a:effectLst/>
              </a:rPr>
              <a:t>Geschäftsführerin und Inhaberin </a:t>
            </a:r>
            <a:r>
              <a:rPr lang="de-CH" b="0" i="0" u="none" strike="noStrike" dirty="0" err="1">
                <a:effectLst/>
              </a:rPr>
              <a:t>impiega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ag</a:t>
            </a:r>
            <a:r>
              <a:rPr lang="de-CH" b="0" i="0" u="none" strike="noStrike" dirty="0">
                <a:effectLst/>
              </a:rPr>
              <a:t>)</a:t>
            </a:r>
            <a:endParaRPr lang="de-CH" b="0" i="0" u="none" strike="noStrike" dirty="0">
              <a:solidFill>
                <a:srgbClr val="000000"/>
              </a:solidFill>
              <a:effectLst/>
            </a:endParaRPr>
          </a:p>
          <a:p>
            <a:pPr lvl="1"/>
            <a:r>
              <a:rPr lang="de-CH" b="0" i="0" u="none" strike="noStrike" dirty="0">
                <a:solidFill>
                  <a:srgbClr val="000000"/>
                </a:solidFill>
                <a:effectLst/>
              </a:rPr>
              <a:t>Sebastian Hausmann (Musiker)</a:t>
            </a:r>
          </a:p>
          <a:p>
            <a:pPr lvl="1"/>
            <a:r>
              <a:rPr lang="de-CH" b="0" i="0" u="none" strike="noStrike" dirty="0">
                <a:solidFill>
                  <a:srgbClr val="000000"/>
                </a:solidFill>
                <a:effectLst/>
              </a:rPr>
              <a:t>Markus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</a:rPr>
              <a:t>Theunert</a:t>
            </a:r>
            <a:r>
              <a:rPr lang="de-CH" b="0" i="0" u="none" strike="noStrike" dirty="0">
                <a:solidFill>
                  <a:srgbClr val="000000"/>
                </a:solidFill>
                <a:effectLst/>
              </a:rPr>
              <a:t> (Psychologe, Autor, </a:t>
            </a:r>
            <a:r>
              <a:rPr lang="de-CH" b="0" i="0" u="none" strike="noStrike" dirty="0">
                <a:solidFill>
                  <a:srgbClr val="202122"/>
                </a:solidFill>
                <a:effectLst/>
              </a:rPr>
              <a:t>Gesamtleiter von </a:t>
            </a:r>
            <a:r>
              <a:rPr lang="de-CH" b="0" i="0" u="none" strike="noStrike" dirty="0" err="1">
                <a:solidFill>
                  <a:srgbClr val="202122"/>
                </a:solidFill>
                <a:effectLst/>
              </a:rPr>
              <a:t>männer.ch</a:t>
            </a:r>
            <a:r>
              <a:rPr lang="de-CH" b="0" i="0" u="none" strike="noStrike" dirty="0">
                <a:solidFill>
                  <a:srgbClr val="202122"/>
                </a:solidFill>
                <a:effectLst/>
              </a:rPr>
              <a:t>)</a:t>
            </a:r>
            <a:endParaRPr lang="de-CH" b="0" i="0" u="none" strike="noStrike" dirty="0">
              <a:solidFill>
                <a:srgbClr val="000000"/>
              </a:solidFill>
              <a:effectLst/>
            </a:endParaRPr>
          </a:p>
          <a:p>
            <a:pPr lvl="1"/>
            <a:r>
              <a:rPr lang="de-CH" b="0" i="0" u="none" strike="noStrike" dirty="0">
                <a:solidFill>
                  <a:srgbClr val="000000"/>
                </a:solidFill>
                <a:effectLst/>
              </a:rPr>
              <a:t>Philippe Hofstetter (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</a:rPr>
              <a:t>MLaw</a:t>
            </a:r>
            <a:r>
              <a:rPr lang="de-CH" b="0" i="0" u="none" strike="noStrike" dirty="0">
                <a:solidFill>
                  <a:srgbClr val="000000"/>
                </a:solidFill>
                <a:effectLst/>
              </a:rPr>
              <a:t>, Projektleiter Life Science Cluster Basel, Präsident Verein Gassenküche)</a:t>
            </a:r>
          </a:p>
          <a:p>
            <a:endParaRPr lang="de-CH" dirty="0">
              <a:effectLst/>
            </a:endParaRPr>
          </a:p>
          <a:p>
            <a:endParaRPr lang="de-CH" dirty="0"/>
          </a:p>
          <a:p>
            <a:endParaRPr lang="de-CH" sz="1800" dirty="0">
              <a:effectLst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46FF04-4633-E16B-2BEB-8F03DD06C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86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19ECEA-C636-D545-936F-105BDD0F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Mitarbeiter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2AD010-A44F-B350-8EE0-079EA895E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Florian Weissenbacher (40% Leitung und 30% Beratung)</a:t>
            </a:r>
          </a:p>
          <a:p>
            <a:endParaRPr lang="de-DE" dirty="0"/>
          </a:p>
          <a:p>
            <a:r>
              <a:rPr lang="de-DE" dirty="0"/>
              <a:t>Adrian Müller  (20% Beratung und Projekte/Workshops)</a:t>
            </a:r>
          </a:p>
          <a:p>
            <a:endParaRPr lang="de-DE" dirty="0"/>
          </a:p>
          <a:p>
            <a:r>
              <a:rPr lang="de-DE" dirty="0"/>
              <a:t>Fritz </a:t>
            </a:r>
            <a:r>
              <a:rPr lang="de-DE" dirty="0" err="1"/>
              <a:t>Rösli</a:t>
            </a:r>
            <a:r>
              <a:rPr lang="de-DE" dirty="0"/>
              <a:t> (20% Beratung und Projekte/Workshops)</a:t>
            </a:r>
          </a:p>
          <a:p>
            <a:endParaRPr lang="de-DE" dirty="0"/>
          </a:p>
          <a:p>
            <a:r>
              <a:rPr lang="de-DE" dirty="0"/>
              <a:t>Andreas Maier (1 Tag im Monat Rechtsberatung)</a:t>
            </a:r>
          </a:p>
          <a:p>
            <a:pPr lvl="1"/>
            <a:r>
              <a:rPr lang="de-DE" dirty="0"/>
              <a:t>Ausweitung des Angebotes möglich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569EDD7-1911-4AFD-DCDF-2CD3C1A0E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04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109EA-4AC1-9CC7-BEB2-CD0E35889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+mn-lt"/>
              </a:rPr>
              <a:t>Personalschlüssel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9B3500-7AF8-DD6D-CAAF-9BD71501B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Leitung 40 – 50%</a:t>
            </a:r>
          </a:p>
          <a:p>
            <a:pPr marL="0" indent="0">
              <a:buNone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Berater 150% (ohne Rechtsberatung)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Auf Grund der wirtschaftlichen Situation und der aktuell geringen Anzahl an Beratungsgesprächen:</a:t>
            </a:r>
          </a:p>
          <a:p>
            <a:pPr lvl="2"/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Seit 01.09.2023 70% besetzt</a:t>
            </a:r>
          </a:p>
          <a:p>
            <a:pPr lvl="2"/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Aufstockung Pensen oder Ausschreibung 60 – 80% Stelle bei Bedarf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64ED33-5BC4-ACEB-9B12-4B6DD9B9B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65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FAF046-F791-6A9C-1B4A-0B88FCB9A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Öffnungszeiten und Erreichbarkeit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B5E1F4-D9F9-7D69-3D97-F2E2F6A6E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>
              <a:latin typeface="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Anlaufstelle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Montag bis Freitag 09:00 bis 12:00</a:t>
            </a:r>
          </a:p>
          <a:p>
            <a:pPr lvl="1"/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Beratungen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Montag bis Donnerstag 09:00 bis 17:00, Freitag 09:00 bis 12:00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Montag bis Donnerstag sind nach Vereinbarung auch (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ausserhalb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der Öffnungszeiten)</a:t>
            </a:r>
          </a:p>
          <a:p>
            <a:pPr marL="457200" lvl="1" indent="0">
              <a:buNone/>
            </a:pPr>
            <a:endParaRPr lang="de-DE" dirty="0">
              <a:latin typeface="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2C1488-3D5F-C14E-9203-4231A365B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7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3F6B4A-BF99-9A25-5608-41B05D805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Themenbereiche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9838B3-B030-8C81-25B9-B8B47E9B6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Die Beratungen können in 3 Themenbereiche unterteilt werden:</a:t>
            </a:r>
          </a:p>
          <a:p>
            <a:pPr lvl="1"/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Gewaltberatung</a:t>
            </a:r>
          </a:p>
          <a:p>
            <a:pPr lvl="1"/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Polyvalente Beratung</a:t>
            </a:r>
          </a:p>
          <a:p>
            <a:pPr lvl="1"/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Rechtliche Beratung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D084CC-0F7F-8347-2E21-4F6385901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57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9F8D5-035B-9DA4-8455-ACAB97E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Themen in der Beratung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131156-3E1C-6D4C-3978-47C31ECD5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85750" indent="-285750"/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Gewalt zu Hause oder in der Öffentlichkeit</a:t>
            </a:r>
          </a:p>
          <a:p>
            <a:pPr marL="285750" indent="-285750"/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Traumatische Erlebnisse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Probleme am Arbeitsplatz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Vereinbarkeit von Beruf und Familie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Konflikte in der Partnerschaft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Schwierigkeiten während der Trennung/Scheidung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Fragen zum «Vaterwerden»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Veränderte Rollenbilder innerhalb der Familie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Vaterschaft und Alimenten Zahlung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Komplikationen in Bezug auf Besuchs- und Sorgerecht/geteilte Obhut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Klärung der Unterhaltspflicht</a:t>
            </a:r>
          </a:p>
          <a:p>
            <a:pPr marL="285750" indent="-285750"/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Fragen zur Sexualität</a:t>
            </a:r>
          </a:p>
          <a:p>
            <a:pPr marL="0" indent="0">
              <a:buNone/>
            </a:pPr>
            <a:endParaRPr lang="de-DE" dirty="0">
              <a:latin typeface="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EC5DEA-447C-1ECB-897F-81B791DD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46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9F8D5-035B-9DA4-8455-ACAB97E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Wie arbeiten wir?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131156-3E1C-6D4C-3978-47C31ECD5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CH" dirty="0"/>
              <a:t>Wir beraten lösungsorientiert und mit einem integrativ-systemischen Ansatz.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Wir verfolgen ein humanistisches Menschenbild und suchen nach individuell stimmigen Lösungen.</a:t>
            </a:r>
          </a:p>
          <a:p>
            <a:endParaRPr lang="de-CH" dirty="0"/>
          </a:p>
          <a:p>
            <a:pPr marL="0" indent="0">
              <a:buNone/>
            </a:pPr>
            <a:r>
              <a:rPr lang="de-DE" dirty="0"/>
              <a:t>Wir wollen ein niederschwellig zugängliches Angebot schaffen / erhalten, in dem Männer ihre Anliegen frühzeitig und schamfrei vorbringen können und erhoffen uns dadurch Konflikten, Unrecht und Leid, bei allen involvierten Personen, entgegenwirken oder diese gar verhindern zu können.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Wir triagieren, wann immer wir der Meinung sind, dass unsere Klienten anderorts besser unterstützt werden können.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EC5DEA-447C-1ECB-897F-81B791DD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4" y="459854"/>
            <a:ext cx="895663" cy="6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63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844</Words>
  <Application>Microsoft Macintosh PowerPoint</Application>
  <PresentationFormat>Breitbild</PresentationFormat>
  <Paragraphs>176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</vt:lpstr>
      <vt:lpstr>PowerPoint-Präsentation</vt:lpstr>
      <vt:lpstr>Historie</vt:lpstr>
      <vt:lpstr>Männerbüro Region Basel</vt:lpstr>
      <vt:lpstr>Mitarbeiter</vt:lpstr>
      <vt:lpstr>Personalschlüssel</vt:lpstr>
      <vt:lpstr>Öffnungszeiten und Erreichbarkeit</vt:lpstr>
      <vt:lpstr>Themenbereiche</vt:lpstr>
      <vt:lpstr>Themen in der Beratung</vt:lpstr>
      <vt:lpstr>Wie arbeiten wir?</vt:lpstr>
      <vt:lpstr>Klientel</vt:lpstr>
      <vt:lpstr>Klientel in Zahlen</vt:lpstr>
      <vt:lpstr>Fallzahlen über die Jahre</vt:lpstr>
      <vt:lpstr>Klientel nach Meldekanton (2023)</vt:lpstr>
      <vt:lpstr>Finanzierung</vt:lpstr>
      <vt:lpstr>Finanzierung</vt:lpstr>
      <vt:lpstr>Finanzierung</vt:lpstr>
      <vt:lpstr>Ausblick und Projekte</vt:lpstr>
      <vt:lpstr>Ausblick und Projekte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Microsoft Office User</cp:lastModifiedBy>
  <cp:revision>6</cp:revision>
  <cp:lastPrinted>2023-08-03T12:39:20Z</cp:lastPrinted>
  <dcterms:created xsi:type="dcterms:W3CDTF">2023-07-19T08:17:00Z</dcterms:created>
  <dcterms:modified xsi:type="dcterms:W3CDTF">2023-09-03T12:14:02Z</dcterms:modified>
</cp:coreProperties>
</file>